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5"/>
  </p:notesMasterIdLst>
  <p:sldIdLst>
    <p:sldId id="263" r:id="rId3"/>
    <p:sldId id="259" r:id="rId4"/>
    <p:sldId id="302" r:id="rId5"/>
    <p:sldId id="270" r:id="rId6"/>
    <p:sldId id="289" r:id="rId7"/>
    <p:sldId id="304" r:id="rId8"/>
    <p:sldId id="323" r:id="rId9"/>
    <p:sldId id="271" r:id="rId10"/>
    <p:sldId id="274" r:id="rId11"/>
    <p:sldId id="279" r:id="rId12"/>
    <p:sldId id="277" r:id="rId13"/>
    <p:sldId id="310" r:id="rId14"/>
    <p:sldId id="309" r:id="rId15"/>
    <p:sldId id="307" r:id="rId16"/>
    <p:sldId id="306" r:id="rId17"/>
    <p:sldId id="287" r:id="rId18"/>
    <p:sldId id="285" r:id="rId19"/>
    <p:sldId id="312" r:id="rId20"/>
    <p:sldId id="308" r:id="rId21"/>
    <p:sldId id="313" r:id="rId22"/>
    <p:sldId id="315" r:id="rId23"/>
    <p:sldId id="311" r:id="rId24"/>
    <p:sldId id="314" r:id="rId25"/>
    <p:sldId id="286" r:id="rId26"/>
    <p:sldId id="305" r:id="rId27"/>
    <p:sldId id="316" r:id="rId28"/>
    <p:sldId id="321" r:id="rId29"/>
    <p:sldId id="284" r:id="rId30"/>
    <p:sldId id="319" r:id="rId31"/>
    <p:sldId id="301" r:id="rId32"/>
    <p:sldId id="322" r:id="rId33"/>
    <p:sldId id="26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othy Waem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90" d="100"/>
          <a:sy n="90" d="100"/>
        </p:scale>
        <p:origin x="-2232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/>
              <a:t>Overall Growth in Bandwidth Capacity From</a:t>
            </a:r>
            <a:r>
              <a:rPr lang="en-US" u="sng" baseline="0"/>
              <a:t> 2013 to 2016</a:t>
            </a:r>
            <a:r>
              <a:rPr lang="en-US" u="sng"/>
              <a:t> </a:t>
            </a:r>
          </a:p>
        </c:rich>
      </c:tx>
      <c:layout>
        <c:manualLayout>
          <c:xMode val="edge"/>
          <c:yMode val="edge"/>
          <c:x val="0.28281335768881299"/>
          <c:y val="6.456820016142049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969320399098"/>
          <c:y val="0.111158192090395"/>
          <c:w val="0.79436987116504998"/>
          <c:h val="0.79764272050739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'[Jan to March 2013 to 2016  Billing Growth- Charts (2).xlsx]Data Tables'!$G$13</c:f>
              <c:strCache>
                <c:ptCount val="1"/>
                <c:pt idx="0">
                  <c:v>BW Capacity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582308142940799E-3"/>
                  <c:y val="-3.026634382566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51903925014599E-2"/>
                  <c:y val="-3.026634382566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51903925014599E-2"/>
                  <c:y val="-2.4213075060532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936731107205602E-3"/>
                  <c:y val="-2.82485875706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'[Jan to March 2013 to 2016  Billing Growth- Charts (2).xlsx]Data Tables'!$F$14:$F$17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'[Jan to March 2013 to 2016  Billing Growth- Charts (2).xlsx]Data Tables'!$G$14:$G$17</c:f>
              <c:numCache>
                <c:formatCode>_(* #,##0_);_(* \(#,##0\);_(* "-"??_);_(@_)</c:formatCode>
                <c:ptCount val="4"/>
                <c:pt idx="0">
                  <c:v>1950.15</c:v>
                </c:pt>
                <c:pt idx="1">
                  <c:v>2953.73</c:v>
                </c:pt>
                <c:pt idx="2">
                  <c:v>3857.57</c:v>
                </c:pt>
                <c:pt idx="3">
                  <c:v>7054.73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489088"/>
        <c:axId val="121791616"/>
        <c:axId val="0"/>
      </c:bar3DChart>
      <c:catAx>
        <c:axId val="12648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91616"/>
        <c:crosses val="autoZero"/>
        <c:auto val="1"/>
        <c:lblAlgn val="ctr"/>
        <c:lblOffset val="100"/>
        <c:noMultiLvlLbl val="0"/>
      </c:catAx>
      <c:valAx>
        <c:axId val="12179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8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sng"/>
              <a:t>Masters Enrollment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p3d contourW="12700">
          <a:contourClr>
            <a:schemeClr val="accent2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'[Enrollment and Gradutes Trends.xlsx]Sheet1'!$C$21</c:f>
              <c:strCache>
                <c:ptCount val="1"/>
                <c:pt idx="0">
                  <c:v>AY 2012/2013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Trends.xlsx]Sheet1'!$B$22:$B$25</c:f>
              <c:strCache>
                <c:ptCount val="4"/>
                <c:pt idx="0">
                  <c:v>CSE</c:v>
                </c:pt>
                <c:pt idx="1">
                  <c:v>EEE</c:v>
                </c:pt>
                <c:pt idx="2">
                  <c:v>MME</c:v>
                </c:pt>
                <c:pt idx="3">
                  <c:v>Overall</c:v>
                </c:pt>
              </c:strCache>
            </c:strRef>
          </c:cat>
          <c:val>
            <c:numRef>
              <c:f>'[Enrollment and Gradutes Trends.xlsx]Sheet1'!$C$22:$C$25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  <c:pt idx="2">
                  <c:v>122</c:v>
                </c:pt>
                <c:pt idx="3">
                  <c:v>222</c:v>
                </c:pt>
              </c:numCache>
            </c:numRef>
          </c:val>
        </c:ser>
        <c:ser>
          <c:idx val="1"/>
          <c:order val="1"/>
          <c:tx>
            <c:strRef>
              <c:f>'[Enrollment and Gradutes Trends.xlsx]Sheet1'!$D$21</c:f>
              <c:strCache>
                <c:ptCount val="1"/>
                <c:pt idx="0">
                  <c:v>AY 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Trends.xlsx]Sheet1'!$B$22:$B$25</c:f>
              <c:strCache>
                <c:ptCount val="4"/>
                <c:pt idx="0">
                  <c:v>CSE</c:v>
                </c:pt>
                <c:pt idx="1">
                  <c:v>EEE</c:v>
                </c:pt>
                <c:pt idx="2">
                  <c:v>MME</c:v>
                </c:pt>
                <c:pt idx="3">
                  <c:v>Overall</c:v>
                </c:pt>
              </c:strCache>
            </c:strRef>
          </c:cat>
          <c:val>
            <c:numRef>
              <c:f>'[Enrollment and Gradutes Trends.xlsx]Sheet1'!$D$22:$D$25</c:f>
              <c:numCache>
                <c:formatCode>General</c:formatCode>
                <c:ptCount val="4"/>
                <c:pt idx="0">
                  <c:v>65</c:v>
                </c:pt>
                <c:pt idx="1">
                  <c:v>60</c:v>
                </c:pt>
                <c:pt idx="2">
                  <c:v>122</c:v>
                </c:pt>
                <c:pt idx="3">
                  <c:v>247</c:v>
                </c:pt>
              </c:numCache>
            </c:numRef>
          </c:val>
        </c:ser>
        <c:ser>
          <c:idx val="2"/>
          <c:order val="2"/>
          <c:tx>
            <c:strRef>
              <c:f>'[Enrollment and Gradutes Trends.xlsx]Sheet1'!$E$21</c:f>
              <c:strCache>
                <c:ptCount val="1"/>
                <c:pt idx="0">
                  <c:v>AY 2014/2015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Trends.xlsx]Sheet1'!$B$22:$B$25</c:f>
              <c:strCache>
                <c:ptCount val="4"/>
                <c:pt idx="0">
                  <c:v>CSE</c:v>
                </c:pt>
                <c:pt idx="1">
                  <c:v>EEE</c:v>
                </c:pt>
                <c:pt idx="2">
                  <c:v>MME</c:v>
                </c:pt>
                <c:pt idx="3">
                  <c:v>Overall</c:v>
                </c:pt>
              </c:strCache>
            </c:strRef>
          </c:cat>
          <c:val>
            <c:numRef>
              <c:f>'[Enrollment and Gradutes Trends.xlsx]Sheet1'!$E$22:$E$25</c:f>
              <c:numCache>
                <c:formatCode>General</c:formatCode>
                <c:ptCount val="4"/>
                <c:pt idx="0">
                  <c:v>83</c:v>
                </c:pt>
                <c:pt idx="1">
                  <c:v>71</c:v>
                </c:pt>
                <c:pt idx="2">
                  <c:v>134</c:v>
                </c:pt>
                <c:pt idx="3">
                  <c:v>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976256"/>
        <c:axId val="178688512"/>
        <c:axId val="0"/>
      </c:bar3DChart>
      <c:catAx>
        <c:axId val="1789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88512"/>
        <c:crosses val="autoZero"/>
        <c:auto val="1"/>
        <c:lblAlgn val="ctr"/>
        <c:lblOffset val="100"/>
        <c:noMultiLvlLbl val="0"/>
      </c:catAx>
      <c:valAx>
        <c:axId val="17868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No. of Masters Students</a:t>
                </a:r>
              </a:p>
            </c:rich>
          </c:tx>
          <c:layout>
            <c:manualLayout>
              <c:xMode val="edge"/>
              <c:yMode val="edge"/>
              <c:x val="1.3828148789325151E-2"/>
              <c:y val="0.393068396471096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7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sng"/>
              <a:t>Masters Graduates</a:t>
            </a:r>
          </a:p>
        </c:rich>
      </c:tx>
      <c:layout>
        <c:manualLayout>
          <c:xMode val="edge"/>
          <c:yMode val="edge"/>
          <c:x val="0.41189312340294221"/>
          <c:y val="3.132075428268156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p3d contourW="12700">
          <a:contourClr>
            <a:schemeClr val="accent2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'[Enrollment and Gradutes Trends.xlsx]Sheet1'!$C$28</c:f>
              <c:strCache>
                <c:ptCount val="1"/>
                <c:pt idx="0">
                  <c:v>AY  2011/2012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Trends.xlsx]Sheet1'!$B$29:$B$32</c:f>
              <c:strCache>
                <c:ptCount val="4"/>
                <c:pt idx="0">
                  <c:v>CSE</c:v>
                </c:pt>
                <c:pt idx="1">
                  <c:v>EEE</c:v>
                </c:pt>
                <c:pt idx="2">
                  <c:v>MME</c:v>
                </c:pt>
                <c:pt idx="3">
                  <c:v>Overall</c:v>
                </c:pt>
              </c:strCache>
            </c:strRef>
          </c:cat>
          <c:val>
            <c:numRef>
              <c:f>'[Enrollment and Gradutes Trends.xlsx]Sheet1'!$C$29:$C$32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27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'[Enrollment and Gradutes Trends.xlsx]Sheet1'!$D$28</c:f>
              <c:strCache>
                <c:ptCount val="1"/>
                <c:pt idx="0">
                  <c:v>AY 2012/2013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Trends.xlsx]Sheet1'!$B$29:$B$32</c:f>
              <c:strCache>
                <c:ptCount val="4"/>
                <c:pt idx="0">
                  <c:v>CSE</c:v>
                </c:pt>
                <c:pt idx="1">
                  <c:v>EEE</c:v>
                </c:pt>
                <c:pt idx="2">
                  <c:v>MME</c:v>
                </c:pt>
                <c:pt idx="3">
                  <c:v>Overall</c:v>
                </c:pt>
              </c:strCache>
            </c:strRef>
          </c:cat>
          <c:val>
            <c:numRef>
              <c:f>'[Enrollment and Gradutes Trends.xlsx]Sheet1'!$D$29:$D$32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32</c:v>
                </c:pt>
                <c:pt idx="3">
                  <c:v>38</c:v>
                </c:pt>
              </c:numCache>
            </c:numRef>
          </c:val>
        </c:ser>
        <c:ser>
          <c:idx val="2"/>
          <c:order val="2"/>
          <c:tx>
            <c:strRef>
              <c:f>'[Enrollment and Gradutes Trends.xlsx]Sheet1'!$E$28</c:f>
              <c:strCache>
                <c:ptCount val="1"/>
                <c:pt idx="0">
                  <c:v> AY 2013/2014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Trends.xlsx]Sheet1'!$B$29:$B$32</c:f>
              <c:strCache>
                <c:ptCount val="4"/>
                <c:pt idx="0">
                  <c:v>CSE</c:v>
                </c:pt>
                <c:pt idx="1">
                  <c:v>EEE</c:v>
                </c:pt>
                <c:pt idx="2">
                  <c:v>MME</c:v>
                </c:pt>
                <c:pt idx="3">
                  <c:v>Overall</c:v>
                </c:pt>
              </c:strCache>
            </c:strRef>
          </c:cat>
          <c:val>
            <c:numRef>
              <c:f>'[Enrollment and Gradutes Trends.xlsx]Sheet1'!$E$29:$E$32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105</c:v>
                </c:pt>
                <c:pt idx="3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508672"/>
        <c:axId val="199427200"/>
        <c:axId val="0"/>
      </c:bar3DChart>
      <c:catAx>
        <c:axId val="20450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7200"/>
        <c:crosses val="autoZero"/>
        <c:auto val="1"/>
        <c:lblAlgn val="ctr"/>
        <c:lblOffset val="100"/>
        <c:noMultiLvlLbl val="0"/>
      </c:catAx>
      <c:valAx>
        <c:axId val="19942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No. of Graduates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0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sng"/>
              <a:t>PhD Enrollment</a:t>
            </a:r>
          </a:p>
        </c:rich>
      </c:tx>
      <c:layout>
        <c:manualLayout>
          <c:xMode val="edge"/>
          <c:yMode val="edge"/>
          <c:x val="0.42481560570059512"/>
          <c:y val="2.088050285512104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932965852000189E-2"/>
          <c:y val="0.10873513641133865"/>
          <c:w val="0.87068191346732182"/>
          <c:h val="0.71086652607128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'[Enrollment and Gradutes Trends.xlsx]Sheet1'!$C$35</c:f>
              <c:strCache>
                <c:ptCount val="1"/>
                <c:pt idx="0">
                  <c:v>AY 2012/2013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Trends.xlsx]Sheet1'!$B$36:$B$39</c:f>
              <c:strCache>
                <c:ptCount val="4"/>
                <c:pt idx="0">
                  <c:v>CSE</c:v>
                </c:pt>
                <c:pt idx="1">
                  <c:v>EEE</c:v>
                </c:pt>
                <c:pt idx="2">
                  <c:v>MME</c:v>
                </c:pt>
                <c:pt idx="3">
                  <c:v>Overall</c:v>
                </c:pt>
              </c:strCache>
            </c:strRef>
          </c:cat>
          <c:val>
            <c:numRef>
              <c:f>'[Enrollment and Gradutes Trends.xlsx]Sheet1'!$C$36:$C$39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22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'[Enrollment and Gradutes Trends.xlsx]Sheet1'!$D$35</c:f>
              <c:strCache>
                <c:ptCount val="1"/>
                <c:pt idx="0">
                  <c:v>AY 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Trends.xlsx]Sheet1'!$B$36:$B$39</c:f>
              <c:strCache>
                <c:ptCount val="4"/>
                <c:pt idx="0">
                  <c:v>CSE</c:v>
                </c:pt>
                <c:pt idx="1">
                  <c:v>EEE</c:v>
                </c:pt>
                <c:pt idx="2">
                  <c:v>MME</c:v>
                </c:pt>
                <c:pt idx="3">
                  <c:v>Overall</c:v>
                </c:pt>
              </c:strCache>
            </c:strRef>
          </c:cat>
          <c:val>
            <c:numRef>
              <c:f>'[Enrollment and Gradutes Trends.xlsx]Sheet1'!$D$36:$D$39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26</c:v>
                </c:pt>
                <c:pt idx="3">
                  <c:v>32</c:v>
                </c:pt>
              </c:numCache>
            </c:numRef>
          </c:val>
        </c:ser>
        <c:ser>
          <c:idx val="2"/>
          <c:order val="2"/>
          <c:tx>
            <c:strRef>
              <c:f>'[Enrollment and Gradutes Trends.xlsx]Sheet1'!$E$35</c:f>
              <c:strCache>
                <c:ptCount val="1"/>
                <c:pt idx="0">
                  <c:v>AY 2014/2015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Trends.xlsx]Sheet1'!$B$36:$B$39</c:f>
              <c:strCache>
                <c:ptCount val="4"/>
                <c:pt idx="0">
                  <c:v>CSE</c:v>
                </c:pt>
                <c:pt idx="1">
                  <c:v>EEE</c:v>
                </c:pt>
                <c:pt idx="2">
                  <c:v>MME</c:v>
                </c:pt>
                <c:pt idx="3">
                  <c:v>Overall</c:v>
                </c:pt>
              </c:strCache>
            </c:strRef>
          </c:cat>
          <c:val>
            <c:numRef>
              <c:f>'[Enrollment and Gradutes Trends.xlsx]Sheet1'!$E$36:$E$39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26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848512"/>
        <c:axId val="199426624"/>
        <c:axId val="0"/>
      </c:bar3DChart>
      <c:catAx>
        <c:axId val="19884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26624"/>
        <c:crosses val="autoZero"/>
        <c:auto val="1"/>
        <c:lblAlgn val="ctr"/>
        <c:lblOffset val="100"/>
        <c:noMultiLvlLbl val="0"/>
      </c:catAx>
      <c:valAx>
        <c:axId val="1994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No. of PhD Candidates</a:t>
                </a:r>
              </a:p>
            </c:rich>
          </c:tx>
          <c:layout>
            <c:manualLayout>
              <c:xMode val="edge"/>
              <c:yMode val="edge"/>
              <c:x val="1.0193448815391666E-2"/>
              <c:y val="0.334877558868631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48512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0.25881689806701608"/>
          <c:y val="0.90620691854910418"/>
          <c:w val="0.47690792200845861"/>
          <c:h val="4.785597516962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Overall PhD Graduates</a:t>
            </a:r>
          </a:p>
        </c:rich>
      </c:tx>
      <c:layout>
        <c:manualLayout>
          <c:xMode val="edge"/>
          <c:yMode val="edge"/>
          <c:x val="0.40501568826248102"/>
          <c:y val="2.505660342614519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091288689602"/>
          <c:y val="0.14540129942493099"/>
          <c:w val="0.87489843620224805"/>
          <c:h val="0.753958293908367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'[Enrollment and Gradutes Trends.xlsx]Sheet1'!$B$44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974519263117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465501949876E-2"/>
                  <c:y val="-4.719741624952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19825292481599E-2"/>
                  <c:y val="-4.968149078897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'[Enrollment and Gradutes Trends.xlsx]Sheet1'!$C$43:$E$43</c:f>
              <c:strCache>
                <c:ptCount val="3"/>
                <c:pt idx="0">
                  <c:v> AY  2011/12</c:v>
                </c:pt>
                <c:pt idx="1">
                  <c:v> AY 2012/2013</c:v>
                </c:pt>
                <c:pt idx="2">
                  <c:v>AY 2013/2014</c:v>
                </c:pt>
              </c:strCache>
            </c:strRef>
          </c:cat>
          <c:val>
            <c:numRef>
              <c:f>'[Enrollment and Gradutes Trends.xlsx]Sheet1'!$C$44:$E$44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486144"/>
        <c:axId val="156413312"/>
        <c:axId val="0"/>
      </c:bar3DChart>
      <c:catAx>
        <c:axId val="1564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6413312"/>
        <c:crosses val="autoZero"/>
        <c:auto val="1"/>
        <c:lblAlgn val="ctr"/>
        <c:lblOffset val="100"/>
        <c:noMultiLvlLbl val="0"/>
      </c:catAx>
      <c:valAx>
        <c:axId val="15641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of PhD Graduates</a:t>
                </a:r>
              </a:p>
            </c:rich>
          </c:tx>
          <c:layout>
            <c:manualLayout>
              <c:xMode val="edge"/>
              <c:yMode val="edge"/>
              <c:x val="2.9567233461244801E-2"/>
              <c:y val="0.4375650768821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6486144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07T06:37:56.134" idx="1">
    <p:pos x="5031" y="2960"/>
    <p:text>How come you exclude me?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07T06:39:16.284" idx="2">
    <p:pos x="3840" y="2311"/>
    <p:text>We don't need these lower level bullets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07T06:42:59.387" idx="3">
    <p:pos x="4967" y="3475"/>
    <p:text>Why e-learning and not engineering education?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07T07:23:20.082" idx="5">
    <p:pos x="5440" y="960"/>
    <p:text>Only the first bullet is from Elsevier. We have seen the other two bullets earlier. The next slide is the real external view. I suggest we delete this slide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C28F6-F2F2-4A33-AC01-35EFA5661A97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40AC0-94E9-4CBD-861B-8F2ED1F6E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1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60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28675" name="Shape 609"/>
          <p:cNvSpPr txBox="1"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40AC0-94E9-4CBD-861B-8F2ED1F6ECB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0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err="1" smtClean="0"/>
              <a:t>y-axis:International</a:t>
            </a:r>
            <a:r>
              <a:rPr lang="en-GB" dirty="0" smtClean="0"/>
              <a:t> collaboration   (International, %)</a:t>
            </a:r>
          </a:p>
          <a:p>
            <a:r>
              <a:rPr lang="en-GB" dirty="0" smtClean="0"/>
              <a:t>Types of publications included: all. </a:t>
            </a:r>
          </a:p>
          <a:p>
            <a:endParaRPr lang="en-GB" dirty="0" smtClean="0"/>
          </a:p>
          <a:p>
            <a:r>
              <a:rPr lang="en-GB" dirty="0" smtClean="0"/>
              <a:t>  </a:t>
            </a:r>
            <a:r>
              <a:rPr lang="en-GB" dirty="0" err="1" smtClean="0"/>
              <a:t>x-axis:Field-Weighted</a:t>
            </a:r>
            <a:r>
              <a:rPr lang="en-GB" dirty="0" smtClean="0"/>
              <a:t> Citation Impact  </a:t>
            </a:r>
          </a:p>
          <a:p>
            <a:r>
              <a:rPr lang="en-GB" dirty="0" smtClean="0"/>
              <a:t>Types of publications included: all.</a:t>
            </a:r>
          </a:p>
          <a:p>
            <a:endParaRPr lang="en-GB" dirty="0" smtClean="0"/>
          </a:p>
          <a:p>
            <a:r>
              <a:rPr lang="en-GB" dirty="0" smtClean="0"/>
              <a:t>  Bubble </a:t>
            </a:r>
            <a:r>
              <a:rPr lang="en-GB" dirty="0" err="1" smtClean="0"/>
              <a:t>size:Citations</a:t>
            </a:r>
            <a:r>
              <a:rPr lang="en-GB" dirty="0" smtClean="0"/>
              <a:t> per Publication  </a:t>
            </a:r>
          </a:p>
          <a:p>
            <a:r>
              <a:rPr lang="en-GB" dirty="0" smtClean="0"/>
              <a:t>Types of publications included: all. Self-citations included: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9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3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5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705599" cy="90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7231462" y="668722"/>
            <a:ext cx="1379137" cy="451430"/>
            <a:chOff x="247172" y="1685724"/>
            <a:chExt cx="7134698" cy="2332975"/>
          </a:xfrm>
        </p:grpSpPr>
        <p:sp>
          <p:nvSpPr>
            <p:cNvPr id="37" name="Shape 37"/>
            <p:cNvSpPr/>
            <p:nvPr/>
          </p:nvSpPr>
          <p:spPr>
            <a:xfrm>
              <a:off x="7066471" y="2271224"/>
              <a:ext cx="315400" cy="166025"/>
            </a:xfrm>
            <a:custGeom>
              <a:avLst/>
              <a:gdLst/>
              <a:ahLst/>
              <a:cxnLst/>
              <a:rect l="0" t="0" r="0" b="0"/>
              <a:pathLst>
                <a:path w="12616" h="6641" extrusionOk="0">
                  <a:moveTo>
                    <a:pt x="1" y="1"/>
                  </a:moveTo>
                  <a:lnTo>
                    <a:pt x="1" y="665"/>
                  </a:lnTo>
                  <a:lnTo>
                    <a:pt x="2113" y="665"/>
                  </a:lnTo>
                  <a:lnTo>
                    <a:pt x="2113" y="6640"/>
                  </a:lnTo>
                  <a:lnTo>
                    <a:pt x="2898" y="6640"/>
                  </a:lnTo>
                  <a:lnTo>
                    <a:pt x="2898" y="665"/>
                  </a:lnTo>
                  <a:lnTo>
                    <a:pt x="5011" y="665"/>
                  </a:lnTo>
                  <a:lnTo>
                    <a:pt x="5011" y="1"/>
                  </a:lnTo>
                  <a:close/>
                  <a:moveTo>
                    <a:pt x="5976" y="1"/>
                  </a:moveTo>
                  <a:lnTo>
                    <a:pt x="5976" y="6640"/>
                  </a:lnTo>
                  <a:lnTo>
                    <a:pt x="6701" y="6640"/>
                  </a:lnTo>
                  <a:lnTo>
                    <a:pt x="6701" y="2415"/>
                  </a:lnTo>
                  <a:lnTo>
                    <a:pt x="6701" y="1510"/>
                  </a:lnTo>
                  <a:lnTo>
                    <a:pt x="6640" y="725"/>
                  </a:lnTo>
                  <a:lnTo>
                    <a:pt x="6701" y="725"/>
                  </a:lnTo>
                  <a:lnTo>
                    <a:pt x="8934" y="6640"/>
                  </a:lnTo>
                  <a:lnTo>
                    <a:pt x="9538" y="6640"/>
                  </a:lnTo>
                  <a:lnTo>
                    <a:pt x="11831" y="725"/>
                  </a:lnTo>
                  <a:lnTo>
                    <a:pt x="11892" y="725"/>
                  </a:lnTo>
                  <a:lnTo>
                    <a:pt x="11831" y="2355"/>
                  </a:lnTo>
                  <a:lnTo>
                    <a:pt x="11831" y="6640"/>
                  </a:lnTo>
                  <a:lnTo>
                    <a:pt x="12616" y="6640"/>
                  </a:lnTo>
                  <a:lnTo>
                    <a:pt x="12616" y="1"/>
                  </a:lnTo>
                  <a:lnTo>
                    <a:pt x="11409" y="1"/>
                  </a:lnTo>
                  <a:lnTo>
                    <a:pt x="9296" y="5494"/>
                  </a:lnTo>
                  <a:lnTo>
                    <a:pt x="7184" y="1"/>
                  </a:lnTo>
                  <a:close/>
                </a:path>
              </a:pathLst>
            </a:custGeom>
            <a:solidFill>
              <a:srgbClr val="969899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7215871" y="2271224"/>
              <a:ext cx="166000" cy="166025"/>
            </a:xfrm>
            <a:custGeom>
              <a:avLst/>
              <a:gdLst/>
              <a:ahLst/>
              <a:cxnLst/>
              <a:rect l="0" t="0" r="0" b="0"/>
              <a:pathLst>
                <a:path w="6640" h="6641" fill="none" extrusionOk="0">
                  <a:moveTo>
                    <a:pt x="3562" y="6640"/>
                  </a:moveTo>
                  <a:lnTo>
                    <a:pt x="5855" y="725"/>
                  </a:lnTo>
                  <a:lnTo>
                    <a:pt x="5916" y="725"/>
                  </a:lnTo>
                  <a:lnTo>
                    <a:pt x="5916" y="725"/>
                  </a:lnTo>
                  <a:lnTo>
                    <a:pt x="5855" y="2355"/>
                  </a:lnTo>
                  <a:lnTo>
                    <a:pt x="5855" y="6640"/>
                  </a:lnTo>
                  <a:lnTo>
                    <a:pt x="6640" y="6640"/>
                  </a:lnTo>
                  <a:lnTo>
                    <a:pt x="6640" y="1"/>
                  </a:lnTo>
                  <a:lnTo>
                    <a:pt x="5433" y="1"/>
                  </a:lnTo>
                  <a:lnTo>
                    <a:pt x="3320" y="5494"/>
                  </a:lnTo>
                  <a:lnTo>
                    <a:pt x="3320" y="5494"/>
                  </a:lnTo>
                  <a:lnTo>
                    <a:pt x="1208" y="1"/>
                  </a:lnTo>
                  <a:lnTo>
                    <a:pt x="0" y="1"/>
                  </a:lnTo>
                  <a:lnTo>
                    <a:pt x="0" y="6640"/>
                  </a:lnTo>
                  <a:lnTo>
                    <a:pt x="725" y="6640"/>
                  </a:lnTo>
                  <a:lnTo>
                    <a:pt x="725" y="2415"/>
                  </a:lnTo>
                  <a:lnTo>
                    <a:pt x="725" y="2415"/>
                  </a:lnTo>
                  <a:lnTo>
                    <a:pt x="725" y="1510"/>
                  </a:lnTo>
                  <a:lnTo>
                    <a:pt x="664" y="725"/>
                  </a:lnTo>
                  <a:lnTo>
                    <a:pt x="725" y="725"/>
                  </a:lnTo>
                  <a:lnTo>
                    <a:pt x="2958" y="6640"/>
                  </a:lnTo>
                  <a:lnTo>
                    <a:pt x="3562" y="6640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7066471" y="2271224"/>
              <a:ext cx="125275" cy="166025"/>
            </a:xfrm>
            <a:custGeom>
              <a:avLst/>
              <a:gdLst/>
              <a:ahLst/>
              <a:cxnLst/>
              <a:rect l="0" t="0" r="0" b="0"/>
              <a:pathLst>
                <a:path w="5011" h="6641" fill="none" extrusionOk="0">
                  <a:moveTo>
                    <a:pt x="2898" y="665"/>
                  </a:moveTo>
                  <a:lnTo>
                    <a:pt x="5011" y="665"/>
                  </a:lnTo>
                  <a:lnTo>
                    <a:pt x="5011" y="1"/>
                  </a:lnTo>
                  <a:lnTo>
                    <a:pt x="1" y="1"/>
                  </a:lnTo>
                  <a:lnTo>
                    <a:pt x="1" y="665"/>
                  </a:lnTo>
                  <a:lnTo>
                    <a:pt x="2113" y="665"/>
                  </a:lnTo>
                  <a:lnTo>
                    <a:pt x="2113" y="6640"/>
                  </a:lnTo>
                  <a:lnTo>
                    <a:pt x="2898" y="6640"/>
                  </a:lnTo>
                  <a:lnTo>
                    <a:pt x="2898" y="665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extrusionOk="0">
                  <a:moveTo>
                    <a:pt x="21610" y="3019"/>
                  </a:moveTo>
                  <a:lnTo>
                    <a:pt x="22334" y="3140"/>
                  </a:lnTo>
                  <a:lnTo>
                    <a:pt x="22938" y="3260"/>
                  </a:lnTo>
                  <a:lnTo>
                    <a:pt x="23602" y="3442"/>
                  </a:lnTo>
                  <a:lnTo>
                    <a:pt x="24206" y="3683"/>
                  </a:lnTo>
                  <a:lnTo>
                    <a:pt x="24809" y="3985"/>
                  </a:lnTo>
                  <a:lnTo>
                    <a:pt x="25352" y="4347"/>
                  </a:lnTo>
                  <a:lnTo>
                    <a:pt x="25896" y="4709"/>
                  </a:lnTo>
                  <a:lnTo>
                    <a:pt x="26439" y="5132"/>
                  </a:lnTo>
                  <a:lnTo>
                    <a:pt x="26922" y="5554"/>
                  </a:lnTo>
                  <a:lnTo>
                    <a:pt x="27405" y="6037"/>
                  </a:lnTo>
                  <a:lnTo>
                    <a:pt x="27888" y="6580"/>
                  </a:lnTo>
                  <a:lnTo>
                    <a:pt x="28733" y="7727"/>
                  </a:lnTo>
                  <a:lnTo>
                    <a:pt x="29517" y="8934"/>
                  </a:lnTo>
                  <a:lnTo>
                    <a:pt x="30181" y="10202"/>
                  </a:lnTo>
                  <a:lnTo>
                    <a:pt x="30785" y="11590"/>
                  </a:lnTo>
                  <a:lnTo>
                    <a:pt x="31268" y="12979"/>
                  </a:lnTo>
                  <a:lnTo>
                    <a:pt x="31690" y="14367"/>
                  </a:lnTo>
                  <a:lnTo>
                    <a:pt x="31992" y="15755"/>
                  </a:lnTo>
                  <a:lnTo>
                    <a:pt x="32234" y="17144"/>
                  </a:lnTo>
                  <a:lnTo>
                    <a:pt x="32354" y="18471"/>
                  </a:lnTo>
                  <a:lnTo>
                    <a:pt x="32415" y="19739"/>
                  </a:lnTo>
                  <a:lnTo>
                    <a:pt x="32415" y="20403"/>
                  </a:lnTo>
                  <a:lnTo>
                    <a:pt x="32354" y="21188"/>
                  </a:lnTo>
                  <a:lnTo>
                    <a:pt x="32234" y="22033"/>
                  </a:lnTo>
                  <a:lnTo>
                    <a:pt x="32052" y="22878"/>
                  </a:lnTo>
                  <a:lnTo>
                    <a:pt x="31751" y="23783"/>
                  </a:lnTo>
                  <a:lnTo>
                    <a:pt x="31388" y="24689"/>
                  </a:lnTo>
                  <a:lnTo>
                    <a:pt x="31087" y="25172"/>
                  </a:lnTo>
                  <a:lnTo>
                    <a:pt x="30845" y="25594"/>
                  </a:lnTo>
                  <a:lnTo>
                    <a:pt x="30483" y="26017"/>
                  </a:lnTo>
                  <a:lnTo>
                    <a:pt x="30121" y="26379"/>
                  </a:lnTo>
                  <a:lnTo>
                    <a:pt x="29517" y="26922"/>
                  </a:lnTo>
                  <a:lnTo>
                    <a:pt x="28853" y="27405"/>
                  </a:lnTo>
                  <a:lnTo>
                    <a:pt x="28129" y="27827"/>
                  </a:lnTo>
                  <a:lnTo>
                    <a:pt x="27344" y="28190"/>
                  </a:lnTo>
                  <a:lnTo>
                    <a:pt x="26499" y="28491"/>
                  </a:lnTo>
                  <a:lnTo>
                    <a:pt x="25654" y="28733"/>
                  </a:lnTo>
                  <a:lnTo>
                    <a:pt x="24809" y="28914"/>
                  </a:lnTo>
                  <a:lnTo>
                    <a:pt x="23240" y="28914"/>
                  </a:lnTo>
                  <a:lnTo>
                    <a:pt x="22515" y="28854"/>
                  </a:lnTo>
                  <a:lnTo>
                    <a:pt x="21851" y="28672"/>
                  </a:lnTo>
                  <a:lnTo>
                    <a:pt x="21187" y="28491"/>
                  </a:lnTo>
                  <a:lnTo>
                    <a:pt x="20584" y="28250"/>
                  </a:lnTo>
                  <a:lnTo>
                    <a:pt x="19980" y="27948"/>
                  </a:lnTo>
                  <a:lnTo>
                    <a:pt x="19437" y="27646"/>
                  </a:lnTo>
                  <a:lnTo>
                    <a:pt x="18833" y="27284"/>
                  </a:lnTo>
                  <a:lnTo>
                    <a:pt x="18350" y="26862"/>
                  </a:lnTo>
                  <a:lnTo>
                    <a:pt x="17807" y="26439"/>
                  </a:lnTo>
                  <a:lnTo>
                    <a:pt x="17385" y="25956"/>
                  </a:lnTo>
                  <a:lnTo>
                    <a:pt x="16902" y="25413"/>
                  </a:lnTo>
                  <a:lnTo>
                    <a:pt x="16057" y="24326"/>
                  </a:lnTo>
                  <a:lnTo>
                    <a:pt x="15332" y="23119"/>
                  </a:lnTo>
                  <a:lnTo>
                    <a:pt x="14668" y="21852"/>
                  </a:lnTo>
                  <a:lnTo>
                    <a:pt x="14125" y="20524"/>
                  </a:lnTo>
                  <a:lnTo>
                    <a:pt x="13642" y="19196"/>
                  </a:lnTo>
                  <a:lnTo>
                    <a:pt x="13220" y="17868"/>
                  </a:lnTo>
                  <a:lnTo>
                    <a:pt x="12918" y="16480"/>
                  </a:lnTo>
                  <a:lnTo>
                    <a:pt x="12737" y="15212"/>
                  </a:lnTo>
                  <a:lnTo>
                    <a:pt x="12616" y="13944"/>
                  </a:lnTo>
                  <a:lnTo>
                    <a:pt x="12556" y="12737"/>
                  </a:lnTo>
                  <a:lnTo>
                    <a:pt x="12616" y="11832"/>
                  </a:lnTo>
                  <a:lnTo>
                    <a:pt x="12677" y="10987"/>
                  </a:lnTo>
                  <a:lnTo>
                    <a:pt x="12797" y="10081"/>
                  </a:lnTo>
                  <a:lnTo>
                    <a:pt x="12978" y="9236"/>
                  </a:lnTo>
                  <a:lnTo>
                    <a:pt x="13280" y="8391"/>
                  </a:lnTo>
                  <a:lnTo>
                    <a:pt x="13582" y="7546"/>
                  </a:lnTo>
                  <a:lnTo>
                    <a:pt x="14065" y="6761"/>
                  </a:lnTo>
                  <a:lnTo>
                    <a:pt x="14548" y="6037"/>
                  </a:lnTo>
                  <a:lnTo>
                    <a:pt x="15151" y="5373"/>
                  </a:lnTo>
                  <a:lnTo>
                    <a:pt x="15815" y="4769"/>
                  </a:lnTo>
                  <a:lnTo>
                    <a:pt x="16600" y="4287"/>
                  </a:lnTo>
                  <a:lnTo>
                    <a:pt x="17385" y="3804"/>
                  </a:lnTo>
                  <a:lnTo>
                    <a:pt x="18290" y="3502"/>
                  </a:lnTo>
                  <a:lnTo>
                    <a:pt x="19135" y="3200"/>
                  </a:lnTo>
                  <a:lnTo>
                    <a:pt x="20041" y="3079"/>
                  </a:lnTo>
                  <a:lnTo>
                    <a:pt x="20946" y="3019"/>
                  </a:lnTo>
                  <a:close/>
                  <a:moveTo>
                    <a:pt x="26499" y="43582"/>
                  </a:moveTo>
                  <a:lnTo>
                    <a:pt x="27465" y="43702"/>
                  </a:lnTo>
                  <a:lnTo>
                    <a:pt x="29879" y="45393"/>
                  </a:lnTo>
                  <a:lnTo>
                    <a:pt x="31932" y="46962"/>
                  </a:lnTo>
                  <a:lnTo>
                    <a:pt x="32837" y="47686"/>
                  </a:lnTo>
                  <a:lnTo>
                    <a:pt x="33682" y="48411"/>
                  </a:lnTo>
                  <a:lnTo>
                    <a:pt x="34407" y="49075"/>
                  </a:lnTo>
                  <a:lnTo>
                    <a:pt x="35010" y="49799"/>
                  </a:lnTo>
                  <a:lnTo>
                    <a:pt x="35614" y="50463"/>
                  </a:lnTo>
                  <a:lnTo>
                    <a:pt x="36097" y="51127"/>
                  </a:lnTo>
                  <a:lnTo>
                    <a:pt x="36519" y="51851"/>
                  </a:lnTo>
                  <a:lnTo>
                    <a:pt x="36821" y="52515"/>
                  </a:lnTo>
                  <a:lnTo>
                    <a:pt x="37062" y="53300"/>
                  </a:lnTo>
                  <a:lnTo>
                    <a:pt x="37244" y="54024"/>
                  </a:lnTo>
                  <a:lnTo>
                    <a:pt x="37364" y="54869"/>
                  </a:lnTo>
                  <a:lnTo>
                    <a:pt x="37425" y="55714"/>
                  </a:lnTo>
                  <a:lnTo>
                    <a:pt x="37364" y="56740"/>
                  </a:lnTo>
                  <a:lnTo>
                    <a:pt x="37183" y="57706"/>
                  </a:lnTo>
                  <a:lnTo>
                    <a:pt x="36942" y="58672"/>
                  </a:lnTo>
                  <a:lnTo>
                    <a:pt x="36519" y="59577"/>
                  </a:lnTo>
                  <a:lnTo>
                    <a:pt x="36036" y="60483"/>
                  </a:lnTo>
                  <a:lnTo>
                    <a:pt x="35493" y="61268"/>
                  </a:lnTo>
                  <a:lnTo>
                    <a:pt x="34769" y="62052"/>
                  </a:lnTo>
                  <a:lnTo>
                    <a:pt x="33984" y="62716"/>
                  </a:lnTo>
                  <a:lnTo>
                    <a:pt x="33079" y="63320"/>
                  </a:lnTo>
                  <a:lnTo>
                    <a:pt x="32113" y="63863"/>
                  </a:lnTo>
                  <a:lnTo>
                    <a:pt x="31026" y="64346"/>
                  </a:lnTo>
                  <a:lnTo>
                    <a:pt x="29819" y="64768"/>
                  </a:lnTo>
                  <a:lnTo>
                    <a:pt x="28491" y="65070"/>
                  </a:lnTo>
                  <a:lnTo>
                    <a:pt x="27103" y="65312"/>
                  </a:lnTo>
                  <a:lnTo>
                    <a:pt x="25594" y="65493"/>
                  </a:lnTo>
                  <a:lnTo>
                    <a:pt x="24024" y="65493"/>
                  </a:lnTo>
                  <a:lnTo>
                    <a:pt x="22274" y="65432"/>
                  </a:lnTo>
                  <a:lnTo>
                    <a:pt x="20523" y="65312"/>
                  </a:lnTo>
                  <a:lnTo>
                    <a:pt x="18954" y="65070"/>
                  </a:lnTo>
                  <a:lnTo>
                    <a:pt x="17445" y="64708"/>
                  </a:lnTo>
                  <a:lnTo>
                    <a:pt x="15996" y="64225"/>
                  </a:lnTo>
                  <a:lnTo>
                    <a:pt x="14668" y="63682"/>
                  </a:lnTo>
                  <a:lnTo>
                    <a:pt x="13461" y="63078"/>
                  </a:lnTo>
                  <a:lnTo>
                    <a:pt x="12375" y="62414"/>
                  </a:lnTo>
                  <a:lnTo>
                    <a:pt x="11409" y="61630"/>
                  </a:lnTo>
                  <a:lnTo>
                    <a:pt x="10504" y="60785"/>
                  </a:lnTo>
                  <a:lnTo>
                    <a:pt x="9779" y="59879"/>
                  </a:lnTo>
                  <a:lnTo>
                    <a:pt x="9176" y="58853"/>
                  </a:lnTo>
                  <a:lnTo>
                    <a:pt x="8693" y="57827"/>
                  </a:lnTo>
                  <a:lnTo>
                    <a:pt x="8451" y="57284"/>
                  </a:lnTo>
                  <a:lnTo>
                    <a:pt x="8331" y="56740"/>
                  </a:lnTo>
                  <a:lnTo>
                    <a:pt x="8210" y="56197"/>
                  </a:lnTo>
                  <a:lnTo>
                    <a:pt x="8089" y="55594"/>
                  </a:lnTo>
                  <a:lnTo>
                    <a:pt x="8029" y="54990"/>
                  </a:lnTo>
                  <a:lnTo>
                    <a:pt x="8029" y="54386"/>
                  </a:lnTo>
                  <a:lnTo>
                    <a:pt x="8089" y="53240"/>
                  </a:lnTo>
                  <a:lnTo>
                    <a:pt x="8270" y="52213"/>
                  </a:lnTo>
                  <a:lnTo>
                    <a:pt x="8572" y="51187"/>
                  </a:lnTo>
                  <a:lnTo>
                    <a:pt x="8934" y="50342"/>
                  </a:lnTo>
                  <a:lnTo>
                    <a:pt x="9417" y="49497"/>
                  </a:lnTo>
                  <a:lnTo>
                    <a:pt x="9960" y="48773"/>
                  </a:lnTo>
                  <a:lnTo>
                    <a:pt x="10564" y="48169"/>
                  </a:lnTo>
                  <a:lnTo>
                    <a:pt x="11167" y="47566"/>
                  </a:lnTo>
                  <a:lnTo>
                    <a:pt x="11831" y="47083"/>
                  </a:lnTo>
                  <a:lnTo>
                    <a:pt x="12495" y="46600"/>
                  </a:lnTo>
                  <a:lnTo>
                    <a:pt x="13159" y="46238"/>
                  </a:lnTo>
                  <a:lnTo>
                    <a:pt x="13763" y="45936"/>
                  </a:lnTo>
                  <a:lnTo>
                    <a:pt x="14910" y="45393"/>
                  </a:lnTo>
                  <a:lnTo>
                    <a:pt x="15815" y="45030"/>
                  </a:lnTo>
                  <a:lnTo>
                    <a:pt x="17324" y="44608"/>
                  </a:lnTo>
                  <a:lnTo>
                    <a:pt x="18833" y="44306"/>
                  </a:lnTo>
                  <a:lnTo>
                    <a:pt x="20342" y="44004"/>
                  </a:lnTo>
                  <a:lnTo>
                    <a:pt x="21731" y="43823"/>
                  </a:lnTo>
                  <a:lnTo>
                    <a:pt x="22998" y="43702"/>
                  </a:lnTo>
                  <a:lnTo>
                    <a:pt x="24085" y="43642"/>
                  </a:lnTo>
                  <a:lnTo>
                    <a:pt x="25413" y="43582"/>
                  </a:lnTo>
                  <a:close/>
                  <a:moveTo>
                    <a:pt x="26680" y="1"/>
                  </a:moveTo>
                  <a:lnTo>
                    <a:pt x="24749" y="61"/>
                  </a:lnTo>
                  <a:lnTo>
                    <a:pt x="22757" y="182"/>
                  </a:lnTo>
                  <a:lnTo>
                    <a:pt x="21731" y="303"/>
                  </a:lnTo>
                  <a:lnTo>
                    <a:pt x="20705" y="484"/>
                  </a:lnTo>
                  <a:lnTo>
                    <a:pt x="19678" y="665"/>
                  </a:lnTo>
                  <a:lnTo>
                    <a:pt x="18652" y="906"/>
                  </a:lnTo>
                  <a:lnTo>
                    <a:pt x="17566" y="1208"/>
                  </a:lnTo>
                  <a:lnTo>
                    <a:pt x="16540" y="1570"/>
                  </a:lnTo>
                  <a:lnTo>
                    <a:pt x="15453" y="1932"/>
                  </a:lnTo>
                  <a:lnTo>
                    <a:pt x="14427" y="2415"/>
                  </a:lnTo>
                  <a:lnTo>
                    <a:pt x="13401" y="2959"/>
                  </a:lnTo>
                  <a:lnTo>
                    <a:pt x="12375" y="3562"/>
                  </a:lnTo>
                  <a:lnTo>
                    <a:pt x="11349" y="4226"/>
                  </a:lnTo>
                  <a:lnTo>
                    <a:pt x="10383" y="5011"/>
                  </a:lnTo>
                  <a:lnTo>
                    <a:pt x="9658" y="5675"/>
                  </a:lnTo>
                  <a:lnTo>
                    <a:pt x="8994" y="6339"/>
                  </a:lnTo>
                  <a:lnTo>
                    <a:pt x="8391" y="7003"/>
                  </a:lnTo>
                  <a:lnTo>
                    <a:pt x="7848" y="7727"/>
                  </a:lnTo>
                  <a:lnTo>
                    <a:pt x="7304" y="8512"/>
                  </a:lnTo>
                  <a:lnTo>
                    <a:pt x="6821" y="9236"/>
                  </a:lnTo>
                  <a:lnTo>
                    <a:pt x="6399" y="10021"/>
                  </a:lnTo>
                  <a:lnTo>
                    <a:pt x="5976" y="10806"/>
                  </a:lnTo>
                  <a:lnTo>
                    <a:pt x="5675" y="11590"/>
                  </a:lnTo>
                  <a:lnTo>
                    <a:pt x="5373" y="12375"/>
                  </a:lnTo>
                  <a:lnTo>
                    <a:pt x="5131" y="13220"/>
                  </a:lnTo>
                  <a:lnTo>
                    <a:pt x="4950" y="14005"/>
                  </a:lnTo>
                  <a:lnTo>
                    <a:pt x="4769" y="14789"/>
                  </a:lnTo>
                  <a:lnTo>
                    <a:pt x="4648" y="15634"/>
                  </a:lnTo>
                  <a:lnTo>
                    <a:pt x="4588" y="16419"/>
                  </a:lnTo>
                  <a:lnTo>
                    <a:pt x="4588" y="17204"/>
                  </a:lnTo>
                  <a:lnTo>
                    <a:pt x="4648" y="18532"/>
                  </a:lnTo>
                  <a:lnTo>
                    <a:pt x="4830" y="19860"/>
                  </a:lnTo>
                  <a:lnTo>
                    <a:pt x="5131" y="21127"/>
                  </a:lnTo>
                  <a:lnTo>
                    <a:pt x="5554" y="22455"/>
                  </a:lnTo>
                  <a:lnTo>
                    <a:pt x="6097" y="23663"/>
                  </a:lnTo>
                  <a:lnTo>
                    <a:pt x="6821" y="24870"/>
                  </a:lnTo>
                  <a:lnTo>
                    <a:pt x="7606" y="25956"/>
                  </a:lnTo>
                  <a:lnTo>
                    <a:pt x="8512" y="26982"/>
                  </a:lnTo>
                  <a:lnTo>
                    <a:pt x="9538" y="27948"/>
                  </a:lnTo>
                  <a:lnTo>
                    <a:pt x="10081" y="28431"/>
                  </a:lnTo>
                  <a:lnTo>
                    <a:pt x="10624" y="28854"/>
                  </a:lnTo>
                  <a:lnTo>
                    <a:pt x="11228" y="29216"/>
                  </a:lnTo>
                  <a:lnTo>
                    <a:pt x="11892" y="29578"/>
                  </a:lnTo>
                  <a:lnTo>
                    <a:pt x="12556" y="29940"/>
                  </a:lnTo>
                  <a:lnTo>
                    <a:pt x="13220" y="30242"/>
                  </a:lnTo>
                  <a:lnTo>
                    <a:pt x="13944" y="30544"/>
                  </a:lnTo>
                  <a:lnTo>
                    <a:pt x="14668" y="30785"/>
                  </a:lnTo>
                  <a:lnTo>
                    <a:pt x="15453" y="30966"/>
                  </a:lnTo>
                  <a:lnTo>
                    <a:pt x="16238" y="31147"/>
                  </a:lnTo>
                  <a:lnTo>
                    <a:pt x="17083" y="31328"/>
                  </a:lnTo>
                  <a:lnTo>
                    <a:pt x="17928" y="31389"/>
                  </a:lnTo>
                  <a:lnTo>
                    <a:pt x="18773" y="31449"/>
                  </a:lnTo>
                  <a:lnTo>
                    <a:pt x="19678" y="31509"/>
                  </a:lnTo>
                  <a:lnTo>
                    <a:pt x="21067" y="31449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2214" y="32113"/>
                  </a:lnTo>
                  <a:lnTo>
                    <a:pt x="21972" y="32898"/>
                  </a:lnTo>
                  <a:lnTo>
                    <a:pt x="21731" y="33803"/>
                  </a:lnTo>
                  <a:lnTo>
                    <a:pt x="21670" y="34286"/>
                  </a:lnTo>
                  <a:lnTo>
                    <a:pt x="21670" y="34829"/>
                  </a:lnTo>
                  <a:lnTo>
                    <a:pt x="21731" y="35855"/>
                  </a:lnTo>
                  <a:lnTo>
                    <a:pt x="21912" y="36761"/>
                  </a:lnTo>
                  <a:lnTo>
                    <a:pt x="22214" y="37606"/>
                  </a:lnTo>
                  <a:lnTo>
                    <a:pt x="22576" y="38391"/>
                  </a:lnTo>
                  <a:lnTo>
                    <a:pt x="22998" y="39115"/>
                  </a:lnTo>
                  <a:lnTo>
                    <a:pt x="23421" y="39779"/>
                  </a:lnTo>
                  <a:lnTo>
                    <a:pt x="24387" y="41047"/>
                  </a:lnTo>
                  <a:lnTo>
                    <a:pt x="22696" y="41167"/>
                  </a:lnTo>
                  <a:lnTo>
                    <a:pt x="20765" y="41348"/>
                  </a:lnTo>
                  <a:lnTo>
                    <a:pt x="18592" y="41590"/>
                  </a:lnTo>
                  <a:lnTo>
                    <a:pt x="16298" y="41952"/>
                  </a:lnTo>
                  <a:lnTo>
                    <a:pt x="15091" y="42193"/>
                  </a:lnTo>
                  <a:lnTo>
                    <a:pt x="13944" y="42435"/>
                  </a:lnTo>
                  <a:lnTo>
                    <a:pt x="12737" y="42797"/>
                  </a:lnTo>
                  <a:lnTo>
                    <a:pt x="11530" y="43159"/>
                  </a:lnTo>
                  <a:lnTo>
                    <a:pt x="10383" y="43582"/>
                  </a:lnTo>
                  <a:lnTo>
                    <a:pt x="9236" y="44065"/>
                  </a:lnTo>
                  <a:lnTo>
                    <a:pt x="8089" y="44608"/>
                  </a:lnTo>
                  <a:lnTo>
                    <a:pt x="7003" y="45211"/>
                  </a:lnTo>
                  <a:lnTo>
                    <a:pt x="6037" y="45815"/>
                  </a:lnTo>
                  <a:lnTo>
                    <a:pt x="5192" y="46479"/>
                  </a:lnTo>
                  <a:lnTo>
                    <a:pt x="4407" y="47143"/>
                  </a:lnTo>
                  <a:lnTo>
                    <a:pt x="3683" y="47867"/>
                  </a:lnTo>
                  <a:lnTo>
                    <a:pt x="3019" y="48531"/>
                  </a:lnTo>
                  <a:lnTo>
                    <a:pt x="2415" y="49256"/>
                  </a:lnTo>
                  <a:lnTo>
                    <a:pt x="1932" y="49980"/>
                  </a:lnTo>
                  <a:lnTo>
                    <a:pt x="1510" y="50765"/>
                  </a:lnTo>
                  <a:lnTo>
                    <a:pt x="1148" y="51489"/>
                  </a:lnTo>
                  <a:lnTo>
                    <a:pt x="785" y="52213"/>
                  </a:lnTo>
                  <a:lnTo>
                    <a:pt x="544" y="52938"/>
                  </a:lnTo>
                  <a:lnTo>
                    <a:pt x="363" y="53662"/>
                  </a:lnTo>
                  <a:lnTo>
                    <a:pt x="182" y="54326"/>
                  </a:lnTo>
                  <a:lnTo>
                    <a:pt x="121" y="55050"/>
                  </a:lnTo>
                  <a:lnTo>
                    <a:pt x="61" y="55714"/>
                  </a:lnTo>
                  <a:lnTo>
                    <a:pt x="1" y="56318"/>
                  </a:lnTo>
                  <a:lnTo>
                    <a:pt x="61" y="56982"/>
                  </a:lnTo>
                  <a:lnTo>
                    <a:pt x="61" y="57586"/>
                  </a:lnTo>
                  <a:lnTo>
                    <a:pt x="182" y="58189"/>
                  </a:lnTo>
                  <a:lnTo>
                    <a:pt x="302" y="58793"/>
                  </a:lnTo>
                  <a:lnTo>
                    <a:pt x="484" y="59396"/>
                  </a:lnTo>
                  <a:lnTo>
                    <a:pt x="665" y="60000"/>
                  </a:lnTo>
                  <a:lnTo>
                    <a:pt x="906" y="60604"/>
                  </a:lnTo>
                  <a:lnTo>
                    <a:pt x="1208" y="61207"/>
                  </a:lnTo>
                  <a:lnTo>
                    <a:pt x="1510" y="61750"/>
                  </a:lnTo>
                  <a:lnTo>
                    <a:pt x="1872" y="62354"/>
                  </a:lnTo>
                  <a:lnTo>
                    <a:pt x="2294" y="62897"/>
                  </a:lnTo>
                  <a:lnTo>
                    <a:pt x="2717" y="63380"/>
                  </a:lnTo>
                  <a:lnTo>
                    <a:pt x="3200" y="63923"/>
                  </a:lnTo>
                  <a:lnTo>
                    <a:pt x="3683" y="64406"/>
                  </a:lnTo>
                  <a:lnTo>
                    <a:pt x="4286" y="64889"/>
                  </a:lnTo>
                  <a:lnTo>
                    <a:pt x="4830" y="65372"/>
                  </a:lnTo>
                  <a:lnTo>
                    <a:pt x="5494" y="65795"/>
                  </a:lnTo>
                  <a:lnTo>
                    <a:pt x="6158" y="66217"/>
                  </a:lnTo>
                  <a:lnTo>
                    <a:pt x="6821" y="66640"/>
                  </a:lnTo>
                  <a:lnTo>
                    <a:pt x="7606" y="67002"/>
                  </a:lnTo>
                  <a:lnTo>
                    <a:pt x="8391" y="67364"/>
                  </a:lnTo>
                  <a:lnTo>
                    <a:pt x="9176" y="67666"/>
                  </a:lnTo>
                  <a:lnTo>
                    <a:pt x="10021" y="67968"/>
                  </a:lnTo>
                  <a:lnTo>
                    <a:pt x="10926" y="68269"/>
                  </a:lnTo>
                  <a:lnTo>
                    <a:pt x="11892" y="68511"/>
                  </a:lnTo>
                  <a:lnTo>
                    <a:pt x="12858" y="68692"/>
                  </a:lnTo>
                  <a:lnTo>
                    <a:pt x="13884" y="68873"/>
                  </a:lnTo>
                  <a:lnTo>
                    <a:pt x="14970" y="69054"/>
                  </a:lnTo>
                  <a:lnTo>
                    <a:pt x="16057" y="69175"/>
                  </a:lnTo>
                  <a:lnTo>
                    <a:pt x="17204" y="69235"/>
                  </a:lnTo>
                  <a:lnTo>
                    <a:pt x="18350" y="69296"/>
                  </a:lnTo>
                  <a:lnTo>
                    <a:pt x="19558" y="69356"/>
                  </a:lnTo>
                  <a:lnTo>
                    <a:pt x="21006" y="69296"/>
                  </a:lnTo>
                  <a:lnTo>
                    <a:pt x="22395" y="69235"/>
                  </a:lnTo>
                  <a:lnTo>
                    <a:pt x="23783" y="69115"/>
                  </a:lnTo>
                  <a:lnTo>
                    <a:pt x="25111" y="68933"/>
                  </a:lnTo>
                  <a:lnTo>
                    <a:pt x="26379" y="68752"/>
                  </a:lnTo>
                  <a:lnTo>
                    <a:pt x="27586" y="68451"/>
                  </a:lnTo>
                  <a:lnTo>
                    <a:pt x="28793" y="68209"/>
                  </a:lnTo>
                  <a:lnTo>
                    <a:pt x="29940" y="67847"/>
                  </a:lnTo>
                  <a:lnTo>
                    <a:pt x="31026" y="67485"/>
                  </a:lnTo>
                  <a:lnTo>
                    <a:pt x="32052" y="67062"/>
                  </a:lnTo>
                  <a:lnTo>
                    <a:pt x="33079" y="66640"/>
                  </a:lnTo>
                  <a:lnTo>
                    <a:pt x="34044" y="66157"/>
                  </a:lnTo>
                  <a:lnTo>
                    <a:pt x="34950" y="65614"/>
                  </a:lnTo>
                  <a:lnTo>
                    <a:pt x="35795" y="65131"/>
                  </a:lnTo>
                  <a:lnTo>
                    <a:pt x="36640" y="64527"/>
                  </a:lnTo>
                  <a:lnTo>
                    <a:pt x="37425" y="63923"/>
                  </a:lnTo>
                  <a:lnTo>
                    <a:pt x="38149" y="63320"/>
                  </a:lnTo>
                  <a:lnTo>
                    <a:pt x="38813" y="62656"/>
                  </a:lnTo>
                  <a:lnTo>
                    <a:pt x="39477" y="62052"/>
                  </a:lnTo>
                  <a:lnTo>
                    <a:pt x="40081" y="61328"/>
                  </a:lnTo>
                  <a:lnTo>
                    <a:pt x="40624" y="60664"/>
                  </a:lnTo>
                  <a:lnTo>
                    <a:pt x="41107" y="59940"/>
                  </a:lnTo>
                  <a:lnTo>
                    <a:pt x="41529" y="59155"/>
                  </a:lnTo>
                  <a:lnTo>
                    <a:pt x="41952" y="58431"/>
                  </a:lnTo>
                  <a:lnTo>
                    <a:pt x="42314" y="57646"/>
                  </a:lnTo>
                  <a:lnTo>
                    <a:pt x="42616" y="56922"/>
                  </a:lnTo>
                  <a:lnTo>
                    <a:pt x="42917" y="56137"/>
                  </a:lnTo>
                  <a:lnTo>
                    <a:pt x="43099" y="55352"/>
                  </a:lnTo>
                  <a:lnTo>
                    <a:pt x="43280" y="54567"/>
                  </a:lnTo>
                  <a:lnTo>
                    <a:pt x="43400" y="53722"/>
                  </a:lnTo>
                  <a:lnTo>
                    <a:pt x="43461" y="52938"/>
                  </a:lnTo>
                  <a:lnTo>
                    <a:pt x="43521" y="52153"/>
                  </a:lnTo>
                  <a:lnTo>
                    <a:pt x="43461" y="51006"/>
                  </a:lnTo>
                  <a:lnTo>
                    <a:pt x="43340" y="49920"/>
                  </a:lnTo>
                  <a:lnTo>
                    <a:pt x="43159" y="48894"/>
                  </a:lnTo>
                  <a:lnTo>
                    <a:pt x="42857" y="47988"/>
                  </a:lnTo>
                  <a:lnTo>
                    <a:pt x="42555" y="47083"/>
                  </a:lnTo>
                  <a:lnTo>
                    <a:pt x="42133" y="46238"/>
                  </a:lnTo>
                  <a:lnTo>
                    <a:pt x="41710" y="45453"/>
                  </a:lnTo>
                  <a:lnTo>
                    <a:pt x="41167" y="44668"/>
                  </a:lnTo>
                  <a:lnTo>
                    <a:pt x="40624" y="43944"/>
                  </a:lnTo>
                  <a:lnTo>
                    <a:pt x="40020" y="43280"/>
                  </a:lnTo>
                  <a:lnTo>
                    <a:pt x="39417" y="42556"/>
                  </a:lnTo>
                  <a:lnTo>
                    <a:pt x="38753" y="41952"/>
                  </a:lnTo>
                  <a:lnTo>
                    <a:pt x="37364" y="40684"/>
                  </a:lnTo>
                  <a:lnTo>
                    <a:pt x="35855" y="39417"/>
                  </a:lnTo>
                  <a:lnTo>
                    <a:pt x="32596" y="36882"/>
                  </a:lnTo>
                  <a:lnTo>
                    <a:pt x="31811" y="36157"/>
                  </a:lnTo>
                  <a:lnTo>
                    <a:pt x="31388" y="35795"/>
                  </a:lnTo>
                  <a:lnTo>
                    <a:pt x="31026" y="35373"/>
                  </a:lnTo>
                  <a:lnTo>
                    <a:pt x="30725" y="34829"/>
                  </a:lnTo>
                  <a:lnTo>
                    <a:pt x="30423" y="34286"/>
                  </a:lnTo>
                  <a:lnTo>
                    <a:pt x="30302" y="33682"/>
                  </a:lnTo>
                  <a:lnTo>
                    <a:pt x="30242" y="32958"/>
                  </a:lnTo>
                  <a:lnTo>
                    <a:pt x="30302" y="32234"/>
                  </a:lnTo>
                  <a:lnTo>
                    <a:pt x="30423" y="31570"/>
                  </a:lnTo>
                  <a:lnTo>
                    <a:pt x="30725" y="30966"/>
                  </a:lnTo>
                  <a:lnTo>
                    <a:pt x="31026" y="30423"/>
                  </a:lnTo>
                  <a:lnTo>
                    <a:pt x="31449" y="29880"/>
                  </a:lnTo>
                  <a:lnTo>
                    <a:pt x="31871" y="29397"/>
                  </a:lnTo>
                  <a:lnTo>
                    <a:pt x="32777" y="28491"/>
                  </a:lnTo>
                  <a:lnTo>
                    <a:pt x="34165" y="27345"/>
                  </a:lnTo>
                  <a:lnTo>
                    <a:pt x="35553" y="26137"/>
                  </a:lnTo>
                  <a:lnTo>
                    <a:pt x="36217" y="25534"/>
                  </a:lnTo>
                  <a:lnTo>
                    <a:pt x="36881" y="24870"/>
                  </a:lnTo>
                  <a:lnTo>
                    <a:pt x="37485" y="24145"/>
                  </a:lnTo>
                  <a:lnTo>
                    <a:pt x="38028" y="23421"/>
                  </a:lnTo>
                  <a:lnTo>
                    <a:pt x="38511" y="22636"/>
                  </a:lnTo>
                  <a:lnTo>
                    <a:pt x="38994" y="21852"/>
                  </a:lnTo>
                  <a:lnTo>
                    <a:pt x="39417" y="20946"/>
                  </a:lnTo>
                  <a:lnTo>
                    <a:pt x="39718" y="19980"/>
                  </a:lnTo>
                  <a:lnTo>
                    <a:pt x="40020" y="19015"/>
                  </a:lnTo>
                  <a:lnTo>
                    <a:pt x="40262" y="17928"/>
                  </a:lnTo>
                  <a:lnTo>
                    <a:pt x="40382" y="16781"/>
                  </a:lnTo>
                  <a:lnTo>
                    <a:pt x="40382" y="15574"/>
                  </a:lnTo>
                  <a:lnTo>
                    <a:pt x="40382" y="14307"/>
                  </a:lnTo>
                  <a:lnTo>
                    <a:pt x="40201" y="13099"/>
                  </a:lnTo>
                  <a:lnTo>
                    <a:pt x="39960" y="12013"/>
                  </a:lnTo>
                  <a:lnTo>
                    <a:pt x="39718" y="10987"/>
                  </a:lnTo>
                  <a:lnTo>
                    <a:pt x="39356" y="10021"/>
                  </a:lnTo>
                  <a:lnTo>
                    <a:pt x="38934" y="9115"/>
                  </a:lnTo>
                  <a:lnTo>
                    <a:pt x="38451" y="8270"/>
                  </a:lnTo>
                  <a:lnTo>
                    <a:pt x="37968" y="7486"/>
                  </a:lnTo>
                  <a:lnTo>
                    <a:pt x="37425" y="6761"/>
                  </a:lnTo>
                  <a:lnTo>
                    <a:pt x="36881" y="6097"/>
                  </a:lnTo>
                  <a:lnTo>
                    <a:pt x="36398" y="5494"/>
                  </a:lnTo>
                  <a:lnTo>
                    <a:pt x="35855" y="4951"/>
                  </a:lnTo>
                  <a:lnTo>
                    <a:pt x="34829" y="4045"/>
                  </a:lnTo>
                  <a:lnTo>
                    <a:pt x="33924" y="3260"/>
                  </a:lnTo>
                  <a:lnTo>
                    <a:pt x="39598" y="3260"/>
                  </a:lnTo>
                  <a:lnTo>
                    <a:pt x="45392" y="1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4736523" y="2360247"/>
              <a:ext cx="496500" cy="647400"/>
            </a:xfrm>
            <a:custGeom>
              <a:avLst/>
              <a:gdLst/>
              <a:ahLst/>
              <a:cxnLst/>
              <a:rect l="0" t="0" r="0" b="0"/>
              <a:pathLst>
                <a:path w="19860" h="25896" fill="none" extrusionOk="0">
                  <a:moveTo>
                    <a:pt x="17566" y="23361"/>
                  </a:moveTo>
                  <a:lnTo>
                    <a:pt x="17566" y="23361"/>
                  </a:lnTo>
                  <a:lnTo>
                    <a:pt x="17928" y="22999"/>
                  </a:lnTo>
                  <a:lnTo>
                    <a:pt x="18290" y="22576"/>
                  </a:lnTo>
                  <a:lnTo>
                    <a:pt x="18532" y="22154"/>
                  </a:lnTo>
                  <a:lnTo>
                    <a:pt x="18833" y="21671"/>
                  </a:lnTo>
                  <a:lnTo>
                    <a:pt x="19196" y="20765"/>
                  </a:lnTo>
                  <a:lnTo>
                    <a:pt x="19497" y="19860"/>
                  </a:lnTo>
                  <a:lnTo>
                    <a:pt x="19679" y="19015"/>
                  </a:lnTo>
                  <a:lnTo>
                    <a:pt x="19799" y="18170"/>
                  </a:lnTo>
                  <a:lnTo>
                    <a:pt x="19860" y="17385"/>
                  </a:lnTo>
                  <a:lnTo>
                    <a:pt x="19860" y="16721"/>
                  </a:lnTo>
                  <a:lnTo>
                    <a:pt x="19860" y="16721"/>
                  </a:lnTo>
                  <a:lnTo>
                    <a:pt x="19799" y="15453"/>
                  </a:lnTo>
                  <a:lnTo>
                    <a:pt x="19679" y="14126"/>
                  </a:lnTo>
                  <a:lnTo>
                    <a:pt x="19437" y="12737"/>
                  </a:lnTo>
                  <a:lnTo>
                    <a:pt x="19135" y="11349"/>
                  </a:lnTo>
                  <a:lnTo>
                    <a:pt x="18713" y="9961"/>
                  </a:lnTo>
                  <a:lnTo>
                    <a:pt x="18230" y="8572"/>
                  </a:lnTo>
                  <a:lnTo>
                    <a:pt x="17626" y="7184"/>
                  </a:lnTo>
                  <a:lnTo>
                    <a:pt x="16962" y="5916"/>
                  </a:lnTo>
                  <a:lnTo>
                    <a:pt x="16178" y="4709"/>
                  </a:lnTo>
                  <a:lnTo>
                    <a:pt x="15333" y="3562"/>
                  </a:lnTo>
                  <a:lnTo>
                    <a:pt x="14850" y="3019"/>
                  </a:lnTo>
                  <a:lnTo>
                    <a:pt x="14367" y="2536"/>
                  </a:lnTo>
                  <a:lnTo>
                    <a:pt x="13884" y="2114"/>
                  </a:lnTo>
                  <a:lnTo>
                    <a:pt x="13341" y="1691"/>
                  </a:lnTo>
                  <a:lnTo>
                    <a:pt x="12797" y="1329"/>
                  </a:lnTo>
                  <a:lnTo>
                    <a:pt x="12254" y="967"/>
                  </a:lnTo>
                  <a:lnTo>
                    <a:pt x="11651" y="665"/>
                  </a:lnTo>
                  <a:lnTo>
                    <a:pt x="11047" y="424"/>
                  </a:lnTo>
                  <a:lnTo>
                    <a:pt x="10383" y="242"/>
                  </a:lnTo>
                  <a:lnTo>
                    <a:pt x="9779" y="122"/>
                  </a:lnTo>
                  <a:lnTo>
                    <a:pt x="9055" y="1"/>
                  </a:lnTo>
                  <a:lnTo>
                    <a:pt x="8391" y="1"/>
                  </a:lnTo>
                  <a:lnTo>
                    <a:pt x="8391" y="1"/>
                  </a:lnTo>
                  <a:lnTo>
                    <a:pt x="7486" y="61"/>
                  </a:lnTo>
                  <a:lnTo>
                    <a:pt x="6580" y="182"/>
                  </a:lnTo>
                  <a:lnTo>
                    <a:pt x="5735" y="484"/>
                  </a:lnTo>
                  <a:lnTo>
                    <a:pt x="4830" y="786"/>
                  </a:lnTo>
                  <a:lnTo>
                    <a:pt x="4045" y="1269"/>
                  </a:lnTo>
                  <a:lnTo>
                    <a:pt x="3260" y="1751"/>
                  </a:lnTo>
                  <a:lnTo>
                    <a:pt x="2596" y="2355"/>
                  </a:lnTo>
                  <a:lnTo>
                    <a:pt x="1993" y="3019"/>
                  </a:lnTo>
                  <a:lnTo>
                    <a:pt x="1993" y="3019"/>
                  </a:lnTo>
                  <a:lnTo>
                    <a:pt x="1510" y="3743"/>
                  </a:lnTo>
                  <a:lnTo>
                    <a:pt x="1027" y="4528"/>
                  </a:lnTo>
                  <a:lnTo>
                    <a:pt x="725" y="5373"/>
                  </a:lnTo>
                  <a:lnTo>
                    <a:pt x="423" y="6218"/>
                  </a:lnTo>
                  <a:lnTo>
                    <a:pt x="242" y="7063"/>
                  </a:lnTo>
                  <a:lnTo>
                    <a:pt x="122" y="7969"/>
                  </a:lnTo>
                  <a:lnTo>
                    <a:pt x="61" y="8814"/>
                  </a:lnTo>
                  <a:lnTo>
                    <a:pt x="1" y="9719"/>
                  </a:lnTo>
                  <a:lnTo>
                    <a:pt x="1" y="9719"/>
                  </a:lnTo>
                  <a:lnTo>
                    <a:pt x="61" y="10926"/>
                  </a:lnTo>
                  <a:lnTo>
                    <a:pt x="182" y="12194"/>
                  </a:lnTo>
                  <a:lnTo>
                    <a:pt x="363" y="13462"/>
                  </a:lnTo>
                  <a:lnTo>
                    <a:pt x="665" y="14850"/>
                  </a:lnTo>
                  <a:lnTo>
                    <a:pt x="1087" y="16178"/>
                  </a:lnTo>
                  <a:lnTo>
                    <a:pt x="1570" y="17506"/>
                  </a:lnTo>
                  <a:lnTo>
                    <a:pt x="2113" y="18834"/>
                  </a:lnTo>
                  <a:lnTo>
                    <a:pt x="2777" y="20101"/>
                  </a:lnTo>
                  <a:lnTo>
                    <a:pt x="3502" y="21308"/>
                  </a:lnTo>
                  <a:lnTo>
                    <a:pt x="4347" y="22395"/>
                  </a:lnTo>
                  <a:lnTo>
                    <a:pt x="4830" y="22938"/>
                  </a:lnTo>
                  <a:lnTo>
                    <a:pt x="5252" y="23421"/>
                  </a:lnTo>
                  <a:lnTo>
                    <a:pt x="5795" y="23844"/>
                  </a:lnTo>
                  <a:lnTo>
                    <a:pt x="6278" y="24266"/>
                  </a:lnTo>
                  <a:lnTo>
                    <a:pt x="6882" y="24628"/>
                  </a:lnTo>
                  <a:lnTo>
                    <a:pt x="7425" y="24930"/>
                  </a:lnTo>
                  <a:lnTo>
                    <a:pt x="8029" y="25232"/>
                  </a:lnTo>
                  <a:lnTo>
                    <a:pt x="8632" y="25473"/>
                  </a:lnTo>
                  <a:lnTo>
                    <a:pt x="9296" y="25654"/>
                  </a:lnTo>
                  <a:lnTo>
                    <a:pt x="9960" y="25836"/>
                  </a:lnTo>
                  <a:lnTo>
                    <a:pt x="10685" y="25896"/>
                  </a:lnTo>
                  <a:lnTo>
                    <a:pt x="11409" y="25896"/>
                  </a:lnTo>
                  <a:lnTo>
                    <a:pt x="11409" y="25896"/>
                  </a:lnTo>
                  <a:lnTo>
                    <a:pt x="12254" y="25896"/>
                  </a:lnTo>
                  <a:lnTo>
                    <a:pt x="13099" y="25715"/>
                  </a:lnTo>
                  <a:lnTo>
                    <a:pt x="13944" y="25473"/>
                  </a:lnTo>
                  <a:lnTo>
                    <a:pt x="14789" y="25172"/>
                  </a:lnTo>
                  <a:lnTo>
                    <a:pt x="15574" y="24809"/>
                  </a:lnTo>
                  <a:lnTo>
                    <a:pt x="16298" y="24387"/>
                  </a:lnTo>
                  <a:lnTo>
                    <a:pt x="16962" y="23904"/>
                  </a:lnTo>
                  <a:lnTo>
                    <a:pt x="17566" y="2336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4623348" y="3374326"/>
              <a:ext cx="734925" cy="547800"/>
            </a:xfrm>
            <a:custGeom>
              <a:avLst/>
              <a:gdLst/>
              <a:ahLst/>
              <a:cxnLst/>
              <a:rect l="0" t="0" r="0" b="0"/>
              <a:pathLst>
                <a:path w="29397" h="21912" fill="none" extrusionOk="0">
                  <a:moveTo>
                    <a:pt x="19437" y="121"/>
                  </a:moveTo>
                  <a:lnTo>
                    <a:pt x="19437" y="121"/>
                  </a:lnTo>
                  <a:lnTo>
                    <a:pt x="18471" y="1"/>
                  </a:lnTo>
                  <a:lnTo>
                    <a:pt x="17385" y="1"/>
                  </a:lnTo>
                  <a:lnTo>
                    <a:pt x="17385" y="1"/>
                  </a:lnTo>
                  <a:lnTo>
                    <a:pt x="16057" y="61"/>
                  </a:lnTo>
                  <a:lnTo>
                    <a:pt x="14970" y="121"/>
                  </a:lnTo>
                  <a:lnTo>
                    <a:pt x="13703" y="242"/>
                  </a:lnTo>
                  <a:lnTo>
                    <a:pt x="12314" y="423"/>
                  </a:lnTo>
                  <a:lnTo>
                    <a:pt x="10805" y="725"/>
                  </a:lnTo>
                  <a:lnTo>
                    <a:pt x="9296" y="1027"/>
                  </a:lnTo>
                  <a:lnTo>
                    <a:pt x="7787" y="1449"/>
                  </a:lnTo>
                  <a:lnTo>
                    <a:pt x="7787" y="1449"/>
                  </a:lnTo>
                  <a:lnTo>
                    <a:pt x="6882" y="1812"/>
                  </a:lnTo>
                  <a:lnTo>
                    <a:pt x="5735" y="2355"/>
                  </a:lnTo>
                  <a:lnTo>
                    <a:pt x="5131" y="2657"/>
                  </a:lnTo>
                  <a:lnTo>
                    <a:pt x="4467" y="3019"/>
                  </a:lnTo>
                  <a:lnTo>
                    <a:pt x="3803" y="3502"/>
                  </a:lnTo>
                  <a:lnTo>
                    <a:pt x="3139" y="3985"/>
                  </a:lnTo>
                  <a:lnTo>
                    <a:pt x="2536" y="4588"/>
                  </a:lnTo>
                  <a:lnTo>
                    <a:pt x="1932" y="5192"/>
                  </a:lnTo>
                  <a:lnTo>
                    <a:pt x="1389" y="5916"/>
                  </a:lnTo>
                  <a:lnTo>
                    <a:pt x="906" y="6761"/>
                  </a:lnTo>
                  <a:lnTo>
                    <a:pt x="544" y="7606"/>
                  </a:lnTo>
                  <a:lnTo>
                    <a:pt x="242" y="8632"/>
                  </a:lnTo>
                  <a:lnTo>
                    <a:pt x="61" y="9659"/>
                  </a:lnTo>
                  <a:lnTo>
                    <a:pt x="1" y="10805"/>
                  </a:lnTo>
                  <a:lnTo>
                    <a:pt x="1" y="10805"/>
                  </a:lnTo>
                  <a:lnTo>
                    <a:pt x="1" y="11409"/>
                  </a:lnTo>
                  <a:lnTo>
                    <a:pt x="61" y="12013"/>
                  </a:lnTo>
                  <a:lnTo>
                    <a:pt x="182" y="12616"/>
                  </a:lnTo>
                  <a:lnTo>
                    <a:pt x="303" y="13159"/>
                  </a:lnTo>
                  <a:lnTo>
                    <a:pt x="423" y="13703"/>
                  </a:lnTo>
                  <a:lnTo>
                    <a:pt x="665" y="14246"/>
                  </a:lnTo>
                  <a:lnTo>
                    <a:pt x="1148" y="15272"/>
                  </a:lnTo>
                  <a:lnTo>
                    <a:pt x="1751" y="16298"/>
                  </a:lnTo>
                  <a:lnTo>
                    <a:pt x="2476" y="17204"/>
                  </a:lnTo>
                  <a:lnTo>
                    <a:pt x="3381" y="18049"/>
                  </a:lnTo>
                  <a:lnTo>
                    <a:pt x="4347" y="18833"/>
                  </a:lnTo>
                  <a:lnTo>
                    <a:pt x="5433" y="19497"/>
                  </a:lnTo>
                  <a:lnTo>
                    <a:pt x="6640" y="20101"/>
                  </a:lnTo>
                  <a:lnTo>
                    <a:pt x="7968" y="20644"/>
                  </a:lnTo>
                  <a:lnTo>
                    <a:pt x="9417" y="21127"/>
                  </a:lnTo>
                  <a:lnTo>
                    <a:pt x="10926" y="21489"/>
                  </a:lnTo>
                  <a:lnTo>
                    <a:pt x="12495" y="21731"/>
                  </a:lnTo>
                  <a:lnTo>
                    <a:pt x="14246" y="21851"/>
                  </a:lnTo>
                  <a:lnTo>
                    <a:pt x="15996" y="21912"/>
                  </a:lnTo>
                  <a:lnTo>
                    <a:pt x="15996" y="21912"/>
                  </a:lnTo>
                  <a:lnTo>
                    <a:pt x="17566" y="21912"/>
                  </a:lnTo>
                  <a:lnTo>
                    <a:pt x="19075" y="21731"/>
                  </a:lnTo>
                  <a:lnTo>
                    <a:pt x="20463" y="21489"/>
                  </a:lnTo>
                  <a:lnTo>
                    <a:pt x="21791" y="21187"/>
                  </a:lnTo>
                  <a:lnTo>
                    <a:pt x="22998" y="20765"/>
                  </a:lnTo>
                  <a:lnTo>
                    <a:pt x="24085" y="20282"/>
                  </a:lnTo>
                  <a:lnTo>
                    <a:pt x="25051" y="19739"/>
                  </a:lnTo>
                  <a:lnTo>
                    <a:pt x="25956" y="19135"/>
                  </a:lnTo>
                  <a:lnTo>
                    <a:pt x="26741" y="18471"/>
                  </a:lnTo>
                  <a:lnTo>
                    <a:pt x="27465" y="17687"/>
                  </a:lnTo>
                  <a:lnTo>
                    <a:pt x="28008" y="16902"/>
                  </a:lnTo>
                  <a:lnTo>
                    <a:pt x="28491" y="15996"/>
                  </a:lnTo>
                  <a:lnTo>
                    <a:pt x="28914" y="15091"/>
                  </a:lnTo>
                  <a:lnTo>
                    <a:pt x="29155" y="14125"/>
                  </a:lnTo>
                  <a:lnTo>
                    <a:pt x="29336" y="13159"/>
                  </a:lnTo>
                  <a:lnTo>
                    <a:pt x="29397" y="12133"/>
                  </a:lnTo>
                  <a:lnTo>
                    <a:pt x="29397" y="12133"/>
                  </a:lnTo>
                  <a:lnTo>
                    <a:pt x="29336" y="11288"/>
                  </a:lnTo>
                  <a:lnTo>
                    <a:pt x="29216" y="10443"/>
                  </a:lnTo>
                  <a:lnTo>
                    <a:pt x="29034" y="9719"/>
                  </a:lnTo>
                  <a:lnTo>
                    <a:pt x="28793" y="8934"/>
                  </a:lnTo>
                  <a:lnTo>
                    <a:pt x="28491" y="8270"/>
                  </a:lnTo>
                  <a:lnTo>
                    <a:pt x="28069" y="7546"/>
                  </a:lnTo>
                  <a:lnTo>
                    <a:pt x="27586" y="6882"/>
                  </a:lnTo>
                  <a:lnTo>
                    <a:pt x="26982" y="6218"/>
                  </a:lnTo>
                  <a:lnTo>
                    <a:pt x="26379" y="5494"/>
                  </a:lnTo>
                  <a:lnTo>
                    <a:pt x="25654" y="4830"/>
                  </a:lnTo>
                  <a:lnTo>
                    <a:pt x="24809" y="4105"/>
                  </a:lnTo>
                  <a:lnTo>
                    <a:pt x="23904" y="3381"/>
                  </a:lnTo>
                  <a:lnTo>
                    <a:pt x="21851" y="1812"/>
                  </a:lnTo>
                  <a:lnTo>
                    <a:pt x="19437" y="12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4422648" y="2284800"/>
              <a:ext cx="1134825" cy="1733900"/>
            </a:xfrm>
            <a:custGeom>
              <a:avLst/>
              <a:gdLst/>
              <a:ahLst/>
              <a:cxnLst/>
              <a:rect l="0" t="0" r="0" b="0"/>
              <a:pathLst>
                <a:path w="45393" h="69356" fill="none" extrusionOk="0">
                  <a:moveTo>
                    <a:pt x="33924" y="3260"/>
                  </a:moveTo>
                  <a:lnTo>
                    <a:pt x="33924" y="3260"/>
                  </a:lnTo>
                  <a:lnTo>
                    <a:pt x="34829" y="4045"/>
                  </a:lnTo>
                  <a:lnTo>
                    <a:pt x="35855" y="4951"/>
                  </a:lnTo>
                  <a:lnTo>
                    <a:pt x="36398" y="5494"/>
                  </a:lnTo>
                  <a:lnTo>
                    <a:pt x="36881" y="6097"/>
                  </a:lnTo>
                  <a:lnTo>
                    <a:pt x="37425" y="6761"/>
                  </a:lnTo>
                  <a:lnTo>
                    <a:pt x="37968" y="7486"/>
                  </a:lnTo>
                  <a:lnTo>
                    <a:pt x="38451" y="8270"/>
                  </a:lnTo>
                  <a:lnTo>
                    <a:pt x="38934" y="9115"/>
                  </a:lnTo>
                  <a:lnTo>
                    <a:pt x="39356" y="10021"/>
                  </a:lnTo>
                  <a:lnTo>
                    <a:pt x="39718" y="10987"/>
                  </a:lnTo>
                  <a:lnTo>
                    <a:pt x="39960" y="12013"/>
                  </a:lnTo>
                  <a:lnTo>
                    <a:pt x="40201" y="13099"/>
                  </a:lnTo>
                  <a:lnTo>
                    <a:pt x="40382" y="14307"/>
                  </a:lnTo>
                  <a:lnTo>
                    <a:pt x="40382" y="15574"/>
                  </a:lnTo>
                  <a:lnTo>
                    <a:pt x="40382" y="15574"/>
                  </a:lnTo>
                  <a:lnTo>
                    <a:pt x="40382" y="16781"/>
                  </a:lnTo>
                  <a:lnTo>
                    <a:pt x="40262" y="17928"/>
                  </a:lnTo>
                  <a:lnTo>
                    <a:pt x="40020" y="19015"/>
                  </a:lnTo>
                  <a:lnTo>
                    <a:pt x="39718" y="19980"/>
                  </a:lnTo>
                  <a:lnTo>
                    <a:pt x="39417" y="20946"/>
                  </a:lnTo>
                  <a:lnTo>
                    <a:pt x="38994" y="21852"/>
                  </a:lnTo>
                  <a:lnTo>
                    <a:pt x="38511" y="22636"/>
                  </a:lnTo>
                  <a:lnTo>
                    <a:pt x="38028" y="23421"/>
                  </a:lnTo>
                  <a:lnTo>
                    <a:pt x="37485" y="24145"/>
                  </a:lnTo>
                  <a:lnTo>
                    <a:pt x="36881" y="24870"/>
                  </a:lnTo>
                  <a:lnTo>
                    <a:pt x="36217" y="25534"/>
                  </a:lnTo>
                  <a:lnTo>
                    <a:pt x="35553" y="26137"/>
                  </a:lnTo>
                  <a:lnTo>
                    <a:pt x="34165" y="27345"/>
                  </a:lnTo>
                  <a:lnTo>
                    <a:pt x="32777" y="28491"/>
                  </a:lnTo>
                  <a:lnTo>
                    <a:pt x="32777" y="28491"/>
                  </a:lnTo>
                  <a:lnTo>
                    <a:pt x="31871" y="29397"/>
                  </a:lnTo>
                  <a:lnTo>
                    <a:pt x="31449" y="29880"/>
                  </a:lnTo>
                  <a:lnTo>
                    <a:pt x="31026" y="30423"/>
                  </a:lnTo>
                  <a:lnTo>
                    <a:pt x="30725" y="30966"/>
                  </a:lnTo>
                  <a:lnTo>
                    <a:pt x="30423" y="31570"/>
                  </a:lnTo>
                  <a:lnTo>
                    <a:pt x="30302" y="32234"/>
                  </a:lnTo>
                  <a:lnTo>
                    <a:pt x="30242" y="32958"/>
                  </a:lnTo>
                  <a:lnTo>
                    <a:pt x="30242" y="32958"/>
                  </a:lnTo>
                  <a:lnTo>
                    <a:pt x="30302" y="33682"/>
                  </a:lnTo>
                  <a:lnTo>
                    <a:pt x="30423" y="34286"/>
                  </a:lnTo>
                  <a:lnTo>
                    <a:pt x="30725" y="34829"/>
                  </a:lnTo>
                  <a:lnTo>
                    <a:pt x="31026" y="35373"/>
                  </a:lnTo>
                  <a:lnTo>
                    <a:pt x="31388" y="35795"/>
                  </a:lnTo>
                  <a:lnTo>
                    <a:pt x="31811" y="36157"/>
                  </a:lnTo>
                  <a:lnTo>
                    <a:pt x="32596" y="36882"/>
                  </a:lnTo>
                  <a:lnTo>
                    <a:pt x="35855" y="39417"/>
                  </a:lnTo>
                  <a:lnTo>
                    <a:pt x="35855" y="39417"/>
                  </a:lnTo>
                  <a:lnTo>
                    <a:pt x="37364" y="40684"/>
                  </a:lnTo>
                  <a:lnTo>
                    <a:pt x="38753" y="41952"/>
                  </a:lnTo>
                  <a:lnTo>
                    <a:pt x="39417" y="42556"/>
                  </a:lnTo>
                  <a:lnTo>
                    <a:pt x="40020" y="43280"/>
                  </a:lnTo>
                  <a:lnTo>
                    <a:pt x="40624" y="43944"/>
                  </a:lnTo>
                  <a:lnTo>
                    <a:pt x="41167" y="44668"/>
                  </a:lnTo>
                  <a:lnTo>
                    <a:pt x="41710" y="45453"/>
                  </a:lnTo>
                  <a:lnTo>
                    <a:pt x="42133" y="46238"/>
                  </a:lnTo>
                  <a:lnTo>
                    <a:pt x="42555" y="47083"/>
                  </a:lnTo>
                  <a:lnTo>
                    <a:pt x="42857" y="47988"/>
                  </a:lnTo>
                  <a:lnTo>
                    <a:pt x="43159" y="48894"/>
                  </a:lnTo>
                  <a:lnTo>
                    <a:pt x="43340" y="49920"/>
                  </a:lnTo>
                  <a:lnTo>
                    <a:pt x="43461" y="51006"/>
                  </a:lnTo>
                  <a:lnTo>
                    <a:pt x="43521" y="52153"/>
                  </a:lnTo>
                  <a:lnTo>
                    <a:pt x="43521" y="52153"/>
                  </a:lnTo>
                  <a:lnTo>
                    <a:pt x="43461" y="52938"/>
                  </a:lnTo>
                  <a:lnTo>
                    <a:pt x="43400" y="53722"/>
                  </a:lnTo>
                  <a:lnTo>
                    <a:pt x="43280" y="54567"/>
                  </a:lnTo>
                  <a:lnTo>
                    <a:pt x="43099" y="55352"/>
                  </a:lnTo>
                  <a:lnTo>
                    <a:pt x="42917" y="56137"/>
                  </a:lnTo>
                  <a:lnTo>
                    <a:pt x="42616" y="56922"/>
                  </a:lnTo>
                  <a:lnTo>
                    <a:pt x="42314" y="57646"/>
                  </a:lnTo>
                  <a:lnTo>
                    <a:pt x="41952" y="58431"/>
                  </a:lnTo>
                  <a:lnTo>
                    <a:pt x="41529" y="59155"/>
                  </a:lnTo>
                  <a:lnTo>
                    <a:pt x="41107" y="59940"/>
                  </a:lnTo>
                  <a:lnTo>
                    <a:pt x="40624" y="60664"/>
                  </a:lnTo>
                  <a:lnTo>
                    <a:pt x="40081" y="61328"/>
                  </a:lnTo>
                  <a:lnTo>
                    <a:pt x="39477" y="62052"/>
                  </a:lnTo>
                  <a:lnTo>
                    <a:pt x="38813" y="62656"/>
                  </a:lnTo>
                  <a:lnTo>
                    <a:pt x="38149" y="63320"/>
                  </a:lnTo>
                  <a:lnTo>
                    <a:pt x="37425" y="63923"/>
                  </a:lnTo>
                  <a:lnTo>
                    <a:pt x="36640" y="64527"/>
                  </a:lnTo>
                  <a:lnTo>
                    <a:pt x="35795" y="65131"/>
                  </a:lnTo>
                  <a:lnTo>
                    <a:pt x="34950" y="65614"/>
                  </a:lnTo>
                  <a:lnTo>
                    <a:pt x="34044" y="66157"/>
                  </a:lnTo>
                  <a:lnTo>
                    <a:pt x="33079" y="66640"/>
                  </a:lnTo>
                  <a:lnTo>
                    <a:pt x="32052" y="67062"/>
                  </a:lnTo>
                  <a:lnTo>
                    <a:pt x="31026" y="67485"/>
                  </a:lnTo>
                  <a:lnTo>
                    <a:pt x="29940" y="67847"/>
                  </a:lnTo>
                  <a:lnTo>
                    <a:pt x="28793" y="68209"/>
                  </a:lnTo>
                  <a:lnTo>
                    <a:pt x="27586" y="68451"/>
                  </a:lnTo>
                  <a:lnTo>
                    <a:pt x="26379" y="68752"/>
                  </a:lnTo>
                  <a:lnTo>
                    <a:pt x="25111" y="68933"/>
                  </a:lnTo>
                  <a:lnTo>
                    <a:pt x="23783" y="69115"/>
                  </a:lnTo>
                  <a:lnTo>
                    <a:pt x="22395" y="69235"/>
                  </a:lnTo>
                  <a:lnTo>
                    <a:pt x="21006" y="69296"/>
                  </a:lnTo>
                  <a:lnTo>
                    <a:pt x="19558" y="69356"/>
                  </a:lnTo>
                  <a:lnTo>
                    <a:pt x="19558" y="69356"/>
                  </a:lnTo>
                  <a:lnTo>
                    <a:pt x="18350" y="69296"/>
                  </a:lnTo>
                  <a:lnTo>
                    <a:pt x="17204" y="69235"/>
                  </a:lnTo>
                  <a:lnTo>
                    <a:pt x="16057" y="69175"/>
                  </a:lnTo>
                  <a:lnTo>
                    <a:pt x="14970" y="69054"/>
                  </a:lnTo>
                  <a:lnTo>
                    <a:pt x="13884" y="68873"/>
                  </a:lnTo>
                  <a:lnTo>
                    <a:pt x="12858" y="68692"/>
                  </a:lnTo>
                  <a:lnTo>
                    <a:pt x="11892" y="68511"/>
                  </a:lnTo>
                  <a:lnTo>
                    <a:pt x="10926" y="68269"/>
                  </a:lnTo>
                  <a:lnTo>
                    <a:pt x="10021" y="67968"/>
                  </a:lnTo>
                  <a:lnTo>
                    <a:pt x="9176" y="67666"/>
                  </a:lnTo>
                  <a:lnTo>
                    <a:pt x="8391" y="67364"/>
                  </a:lnTo>
                  <a:lnTo>
                    <a:pt x="7606" y="67002"/>
                  </a:lnTo>
                  <a:lnTo>
                    <a:pt x="6821" y="66640"/>
                  </a:lnTo>
                  <a:lnTo>
                    <a:pt x="6158" y="66217"/>
                  </a:lnTo>
                  <a:lnTo>
                    <a:pt x="5494" y="65795"/>
                  </a:lnTo>
                  <a:lnTo>
                    <a:pt x="4830" y="65372"/>
                  </a:lnTo>
                  <a:lnTo>
                    <a:pt x="4286" y="64889"/>
                  </a:lnTo>
                  <a:lnTo>
                    <a:pt x="3683" y="64406"/>
                  </a:lnTo>
                  <a:lnTo>
                    <a:pt x="3200" y="63923"/>
                  </a:lnTo>
                  <a:lnTo>
                    <a:pt x="2717" y="63380"/>
                  </a:lnTo>
                  <a:lnTo>
                    <a:pt x="2294" y="62897"/>
                  </a:lnTo>
                  <a:lnTo>
                    <a:pt x="1872" y="62354"/>
                  </a:lnTo>
                  <a:lnTo>
                    <a:pt x="1510" y="61750"/>
                  </a:lnTo>
                  <a:lnTo>
                    <a:pt x="1208" y="61207"/>
                  </a:lnTo>
                  <a:lnTo>
                    <a:pt x="906" y="60604"/>
                  </a:lnTo>
                  <a:lnTo>
                    <a:pt x="665" y="60000"/>
                  </a:lnTo>
                  <a:lnTo>
                    <a:pt x="484" y="59396"/>
                  </a:lnTo>
                  <a:lnTo>
                    <a:pt x="302" y="58793"/>
                  </a:lnTo>
                  <a:lnTo>
                    <a:pt x="182" y="58189"/>
                  </a:lnTo>
                  <a:lnTo>
                    <a:pt x="61" y="57586"/>
                  </a:lnTo>
                  <a:lnTo>
                    <a:pt x="61" y="56982"/>
                  </a:lnTo>
                  <a:lnTo>
                    <a:pt x="1" y="56318"/>
                  </a:lnTo>
                  <a:lnTo>
                    <a:pt x="1" y="56318"/>
                  </a:lnTo>
                  <a:lnTo>
                    <a:pt x="61" y="55714"/>
                  </a:lnTo>
                  <a:lnTo>
                    <a:pt x="121" y="55050"/>
                  </a:lnTo>
                  <a:lnTo>
                    <a:pt x="182" y="54326"/>
                  </a:lnTo>
                  <a:lnTo>
                    <a:pt x="363" y="53662"/>
                  </a:lnTo>
                  <a:lnTo>
                    <a:pt x="544" y="52938"/>
                  </a:lnTo>
                  <a:lnTo>
                    <a:pt x="785" y="52213"/>
                  </a:lnTo>
                  <a:lnTo>
                    <a:pt x="1148" y="51489"/>
                  </a:lnTo>
                  <a:lnTo>
                    <a:pt x="1510" y="50765"/>
                  </a:lnTo>
                  <a:lnTo>
                    <a:pt x="1932" y="49980"/>
                  </a:lnTo>
                  <a:lnTo>
                    <a:pt x="2415" y="49256"/>
                  </a:lnTo>
                  <a:lnTo>
                    <a:pt x="3019" y="48531"/>
                  </a:lnTo>
                  <a:lnTo>
                    <a:pt x="3683" y="47867"/>
                  </a:lnTo>
                  <a:lnTo>
                    <a:pt x="4407" y="47143"/>
                  </a:lnTo>
                  <a:lnTo>
                    <a:pt x="5192" y="46479"/>
                  </a:lnTo>
                  <a:lnTo>
                    <a:pt x="6037" y="45815"/>
                  </a:lnTo>
                  <a:lnTo>
                    <a:pt x="7003" y="45211"/>
                  </a:lnTo>
                  <a:lnTo>
                    <a:pt x="7003" y="45211"/>
                  </a:lnTo>
                  <a:lnTo>
                    <a:pt x="8089" y="44608"/>
                  </a:lnTo>
                  <a:lnTo>
                    <a:pt x="9236" y="44065"/>
                  </a:lnTo>
                  <a:lnTo>
                    <a:pt x="10383" y="43582"/>
                  </a:lnTo>
                  <a:lnTo>
                    <a:pt x="11530" y="43159"/>
                  </a:lnTo>
                  <a:lnTo>
                    <a:pt x="12737" y="42797"/>
                  </a:lnTo>
                  <a:lnTo>
                    <a:pt x="13944" y="42435"/>
                  </a:lnTo>
                  <a:lnTo>
                    <a:pt x="15091" y="42193"/>
                  </a:lnTo>
                  <a:lnTo>
                    <a:pt x="16298" y="41952"/>
                  </a:lnTo>
                  <a:lnTo>
                    <a:pt x="18592" y="41590"/>
                  </a:lnTo>
                  <a:lnTo>
                    <a:pt x="20765" y="41348"/>
                  </a:lnTo>
                  <a:lnTo>
                    <a:pt x="22696" y="41167"/>
                  </a:lnTo>
                  <a:lnTo>
                    <a:pt x="24387" y="41047"/>
                  </a:lnTo>
                  <a:lnTo>
                    <a:pt x="24387" y="41047"/>
                  </a:lnTo>
                  <a:lnTo>
                    <a:pt x="23421" y="39779"/>
                  </a:lnTo>
                  <a:lnTo>
                    <a:pt x="22998" y="39115"/>
                  </a:lnTo>
                  <a:lnTo>
                    <a:pt x="22576" y="38391"/>
                  </a:lnTo>
                  <a:lnTo>
                    <a:pt x="22214" y="37606"/>
                  </a:lnTo>
                  <a:lnTo>
                    <a:pt x="21912" y="36761"/>
                  </a:lnTo>
                  <a:lnTo>
                    <a:pt x="21731" y="35855"/>
                  </a:lnTo>
                  <a:lnTo>
                    <a:pt x="21670" y="34829"/>
                  </a:lnTo>
                  <a:lnTo>
                    <a:pt x="21670" y="34829"/>
                  </a:lnTo>
                  <a:lnTo>
                    <a:pt x="21670" y="34286"/>
                  </a:lnTo>
                  <a:lnTo>
                    <a:pt x="21731" y="33803"/>
                  </a:lnTo>
                  <a:lnTo>
                    <a:pt x="21972" y="32898"/>
                  </a:lnTo>
                  <a:lnTo>
                    <a:pt x="22214" y="32113"/>
                  </a:lnTo>
                  <a:lnTo>
                    <a:pt x="22576" y="31328"/>
                  </a:lnTo>
                  <a:lnTo>
                    <a:pt x="22576" y="31328"/>
                  </a:lnTo>
                  <a:lnTo>
                    <a:pt x="21067" y="31449"/>
                  </a:lnTo>
                  <a:lnTo>
                    <a:pt x="19678" y="31509"/>
                  </a:lnTo>
                  <a:lnTo>
                    <a:pt x="19678" y="31509"/>
                  </a:lnTo>
                  <a:lnTo>
                    <a:pt x="18773" y="31449"/>
                  </a:lnTo>
                  <a:lnTo>
                    <a:pt x="17928" y="31389"/>
                  </a:lnTo>
                  <a:lnTo>
                    <a:pt x="17083" y="31328"/>
                  </a:lnTo>
                  <a:lnTo>
                    <a:pt x="16238" y="31147"/>
                  </a:lnTo>
                  <a:lnTo>
                    <a:pt x="15453" y="30966"/>
                  </a:lnTo>
                  <a:lnTo>
                    <a:pt x="14668" y="30785"/>
                  </a:lnTo>
                  <a:lnTo>
                    <a:pt x="13944" y="30544"/>
                  </a:lnTo>
                  <a:lnTo>
                    <a:pt x="13220" y="30242"/>
                  </a:lnTo>
                  <a:lnTo>
                    <a:pt x="12556" y="29940"/>
                  </a:lnTo>
                  <a:lnTo>
                    <a:pt x="11892" y="29578"/>
                  </a:lnTo>
                  <a:lnTo>
                    <a:pt x="11228" y="29216"/>
                  </a:lnTo>
                  <a:lnTo>
                    <a:pt x="10624" y="28854"/>
                  </a:lnTo>
                  <a:lnTo>
                    <a:pt x="10081" y="28431"/>
                  </a:lnTo>
                  <a:lnTo>
                    <a:pt x="9538" y="27948"/>
                  </a:lnTo>
                  <a:lnTo>
                    <a:pt x="8512" y="26982"/>
                  </a:lnTo>
                  <a:lnTo>
                    <a:pt x="7606" y="25956"/>
                  </a:lnTo>
                  <a:lnTo>
                    <a:pt x="6821" y="24870"/>
                  </a:lnTo>
                  <a:lnTo>
                    <a:pt x="6097" y="23663"/>
                  </a:lnTo>
                  <a:lnTo>
                    <a:pt x="5554" y="22455"/>
                  </a:lnTo>
                  <a:lnTo>
                    <a:pt x="5131" y="21127"/>
                  </a:lnTo>
                  <a:lnTo>
                    <a:pt x="4830" y="19860"/>
                  </a:lnTo>
                  <a:lnTo>
                    <a:pt x="4648" y="18532"/>
                  </a:lnTo>
                  <a:lnTo>
                    <a:pt x="4588" y="17204"/>
                  </a:lnTo>
                  <a:lnTo>
                    <a:pt x="4588" y="17204"/>
                  </a:lnTo>
                  <a:lnTo>
                    <a:pt x="4588" y="16419"/>
                  </a:lnTo>
                  <a:lnTo>
                    <a:pt x="4648" y="15634"/>
                  </a:lnTo>
                  <a:lnTo>
                    <a:pt x="4769" y="14789"/>
                  </a:lnTo>
                  <a:lnTo>
                    <a:pt x="4950" y="14005"/>
                  </a:lnTo>
                  <a:lnTo>
                    <a:pt x="5131" y="13220"/>
                  </a:lnTo>
                  <a:lnTo>
                    <a:pt x="5373" y="12375"/>
                  </a:lnTo>
                  <a:lnTo>
                    <a:pt x="5675" y="11590"/>
                  </a:lnTo>
                  <a:lnTo>
                    <a:pt x="5976" y="10806"/>
                  </a:lnTo>
                  <a:lnTo>
                    <a:pt x="6399" y="10021"/>
                  </a:lnTo>
                  <a:lnTo>
                    <a:pt x="6821" y="9236"/>
                  </a:lnTo>
                  <a:lnTo>
                    <a:pt x="7304" y="8512"/>
                  </a:lnTo>
                  <a:lnTo>
                    <a:pt x="7848" y="7727"/>
                  </a:lnTo>
                  <a:lnTo>
                    <a:pt x="8391" y="7003"/>
                  </a:lnTo>
                  <a:lnTo>
                    <a:pt x="8994" y="6339"/>
                  </a:lnTo>
                  <a:lnTo>
                    <a:pt x="9658" y="5675"/>
                  </a:lnTo>
                  <a:lnTo>
                    <a:pt x="10383" y="5011"/>
                  </a:lnTo>
                  <a:lnTo>
                    <a:pt x="10383" y="5011"/>
                  </a:lnTo>
                  <a:lnTo>
                    <a:pt x="11349" y="4226"/>
                  </a:lnTo>
                  <a:lnTo>
                    <a:pt x="12375" y="3562"/>
                  </a:lnTo>
                  <a:lnTo>
                    <a:pt x="13401" y="2959"/>
                  </a:lnTo>
                  <a:lnTo>
                    <a:pt x="14427" y="2415"/>
                  </a:lnTo>
                  <a:lnTo>
                    <a:pt x="15453" y="1932"/>
                  </a:lnTo>
                  <a:lnTo>
                    <a:pt x="16540" y="1570"/>
                  </a:lnTo>
                  <a:lnTo>
                    <a:pt x="17566" y="1208"/>
                  </a:lnTo>
                  <a:lnTo>
                    <a:pt x="18652" y="906"/>
                  </a:lnTo>
                  <a:lnTo>
                    <a:pt x="19678" y="665"/>
                  </a:lnTo>
                  <a:lnTo>
                    <a:pt x="20705" y="484"/>
                  </a:lnTo>
                  <a:lnTo>
                    <a:pt x="21731" y="303"/>
                  </a:lnTo>
                  <a:lnTo>
                    <a:pt x="22757" y="182"/>
                  </a:lnTo>
                  <a:lnTo>
                    <a:pt x="24749" y="61"/>
                  </a:lnTo>
                  <a:lnTo>
                    <a:pt x="26680" y="1"/>
                  </a:lnTo>
                  <a:lnTo>
                    <a:pt x="45392" y="1"/>
                  </a:lnTo>
                  <a:lnTo>
                    <a:pt x="39598" y="3260"/>
                  </a:lnTo>
                  <a:lnTo>
                    <a:pt x="33924" y="3260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4" y="2837"/>
                  </a:lnTo>
                  <a:lnTo>
                    <a:pt x="2317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1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6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3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7" y="22757"/>
                  </a:lnTo>
                  <a:lnTo>
                    <a:pt x="36217" y="24447"/>
                  </a:lnTo>
                  <a:lnTo>
                    <a:pt x="36278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8" y="34406"/>
                  </a:lnTo>
                  <a:lnTo>
                    <a:pt x="34286" y="35010"/>
                  </a:lnTo>
                  <a:lnTo>
                    <a:pt x="33924" y="35553"/>
                  </a:lnTo>
                  <a:lnTo>
                    <a:pt x="33501" y="36157"/>
                  </a:lnTo>
                  <a:lnTo>
                    <a:pt x="33139" y="36640"/>
                  </a:lnTo>
                  <a:lnTo>
                    <a:pt x="3265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147" y="38511"/>
                  </a:lnTo>
                  <a:lnTo>
                    <a:pt x="30604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6" y="40261"/>
                  </a:lnTo>
                  <a:lnTo>
                    <a:pt x="26922" y="40442"/>
                  </a:lnTo>
                  <a:lnTo>
                    <a:pt x="26258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40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4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8" y="35613"/>
                  </a:lnTo>
                  <a:lnTo>
                    <a:pt x="1394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1952" y="31328"/>
                  </a:lnTo>
                  <a:lnTo>
                    <a:pt x="11530" y="30362"/>
                  </a:lnTo>
                  <a:lnTo>
                    <a:pt x="10805" y="28430"/>
                  </a:lnTo>
                  <a:lnTo>
                    <a:pt x="10202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4" y="18712"/>
                  </a:lnTo>
                  <a:lnTo>
                    <a:pt x="8813" y="16962"/>
                  </a:lnTo>
                  <a:lnTo>
                    <a:pt x="8874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35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6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5" y="6519"/>
                  </a:lnTo>
                  <a:lnTo>
                    <a:pt x="13039" y="5916"/>
                  </a:lnTo>
                  <a:lnTo>
                    <a:pt x="13884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8" y="3260"/>
                  </a:lnTo>
                  <a:lnTo>
                    <a:pt x="18954" y="3018"/>
                  </a:lnTo>
                  <a:lnTo>
                    <a:pt x="20041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5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1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6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4" y="12616"/>
                  </a:lnTo>
                  <a:lnTo>
                    <a:pt x="1751" y="13582"/>
                  </a:lnTo>
                  <a:lnTo>
                    <a:pt x="1329" y="14608"/>
                  </a:lnTo>
                  <a:lnTo>
                    <a:pt x="1027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24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1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6" y="27827"/>
                  </a:lnTo>
                  <a:lnTo>
                    <a:pt x="108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200" y="33320"/>
                  </a:lnTo>
                  <a:lnTo>
                    <a:pt x="3743" y="34165"/>
                  </a:lnTo>
                  <a:lnTo>
                    <a:pt x="4347" y="35010"/>
                  </a:lnTo>
                  <a:lnTo>
                    <a:pt x="5011" y="35795"/>
                  </a:lnTo>
                  <a:lnTo>
                    <a:pt x="5675" y="36579"/>
                  </a:lnTo>
                  <a:lnTo>
                    <a:pt x="6399" y="37364"/>
                  </a:lnTo>
                  <a:lnTo>
                    <a:pt x="7184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3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8" y="43340"/>
                  </a:lnTo>
                  <a:lnTo>
                    <a:pt x="20825" y="43460"/>
                  </a:lnTo>
                  <a:lnTo>
                    <a:pt x="2215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5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9" y="41046"/>
                  </a:lnTo>
                  <a:lnTo>
                    <a:pt x="34105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60" y="35674"/>
                  </a:lnTo>
                  <a:lnTo>
                    <a:pt x="40624" y="34829"/>
                  </a:lnTo>
                  <a:lnTo>
                    <a:pt x="41288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0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5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3" y="4467"/>
                  </a:lnTo>
                  <a:lnTo>
                    <a:pt x="36278" y="3863"/>
                  </a:lnTo>
                  <a:lnTo>
                    <a:pt x="35433" y="3260"/>
                  </a:lnTo>
                  <a:lnTo>
                    <a:pt x="34467" y="2717"/>
                  </a:lnTo>
                  <a:lnTo>
                    <a:pt x="33561" y="2234"/>
                  </a:lnTo>
                  <a:lnTo>
                    <a:pt x="32596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396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rgbClr val="FDB515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3502146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688" y="33381"/>
                  </a:moveTo>
                  <a:lnTo>
                    <a:pt x="24688" y="33381"/>
                  </a:lnTo>
                  <a:lnTo>
                    <a:pt x="25111" y="32777"/>
                  </a:lnTo>
                  <a:lnTo>
                    <a:pt x="25473" y="32234"/>
                  </a:lnTo>
                  <a:lnTo>
                    <a:pt x="25775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5" y="23300"/>
                  </a:lnTo>
                  <a:lnTo>
                    <a:pt x="27465" y="23300"/>
                  </a:lnTo>
                  <a:lnTo>
                    <a:pt x="27404" y="21671"/>
                  </a:lnTo>
                  <a:lnTo>
                    <a:pt x="27284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30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3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8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366" y="182"/>
                  </a:lnTo>
                  <a:lnTo>
                    <a:pt x="13401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8" y="61"/>
                  </a:lnTo>
                  <a:lnTo>
                    <a:pt x="10141" y="242"/>
                  </a:lnTo>
                  <a:lnTo>
                    <a:pt x="9055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1" y="2415"/>
                  </a:lnTo>
                  <a:lnTo>
                    <a:pt x="4226" y="3140"/>
                  </a:lnTo>
                  <a:lnTo>
                    <a:pt x="4226" y="3140"/>
                  </a:lnTo>
                  <a:lnTo>
                    <a:pt x="3562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3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54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1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1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9" y="23723"/>
                  </a:lnTo>
                  <a:lnTo>
                    <a:pt x="1992" y="25654"/>
                  </a:lnTo>
                  <a:lnTo>
                    <a:pt x="2717" y="27586"/>
                  </a:lnTo>
                  <a:lnTo>
                    <a:pt x="313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31" y="32053"/>
                  </a:lnTo>
                  <a:lnTo>
                    <a:pt x="5735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1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7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5" y="37787"/>
                  </a:lnTo>
                  <a:lnTo>
                    <a:pt x="18109" y="37666"/>
                  </a:lnTo>
                  <a:lnTo>
                    <a:pt x="18773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1" y="36097"/>
                  </a:lnTo>
                  <a:lnTo>
                    <a:pt x="2233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843" y="34407"/>
                  </a:lnTo>
                  <a:lnTo>
                    <a:pt x="24326" y="33864"/>
                  </a:lnTo>
                  <a:lnTo>
                    <a:pt x="24688" y="3338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3281826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153" y="43521"/>
                  </a:moveTo>
                  <a:lnTo>
                    <a:pt x="22153" y="43521"/>
                  </a:lnTo>
                  <a:lnTo>
                    <a:pt x="20825" y="43460"/>
                  </a:lnTo>
                  <a:lnTo>
                    <a:pt x="19558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3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4" y="38088"/>
                  </a:lnTo>
                  <a:lnTo>
                    <a:pt x="6399" y="37364"/>
                  </a:lnTo>
                  <a:lnTo>
                    <a:pt x="5675" y="36579"/>
                  </a:lnTo>
                  <a:lnTo>
                    <a:pt x="5011" y="35795"/>
                  </a:lnTo>
                  <a:lnTo>
                    <a:pt x="4347" y="35010"/>
                  </a:lnTo>
                  <a:lnTo>
                    <a:pt x="3743" y="34165"/>
                  </a:lnTo>
                  <a:lnTo>
                    <a:pt x="3200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087" y="28732"/>
                  </a:lnTo>
                  <a:lnTo>
                    <a:pt x="846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1" y="22032"/>
                  </a:lnTo>
                  <a:lnTo>
                    <a:pt x="1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24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7" y="15574"/>
                  </a:lnTo>
                  <a:lnTo>
                    <a:pt x="1329" y="14608"/>
                  </a:lnTo>
                  <a:lnTo>
                    <a:pt x="1751" y="13582"/>
                  </a:lnTo>
                  <a:lnTo>
                    <a:pt x="2174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6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1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5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396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6" y="1811"/>
                  </a:lnTo>
                  <a:lnTo>
                    <a:pt x="33561" y="2234"/>
                  </a:lnTo>
                  <a:lnTo>
                    <a:pt x="34467" y="2717"/>
                  </a:lnTo>
                  <a:lnTo>
                    <a:pt x="35433" y="3260"/>
                  </a:lnTo>
                  <a:lnTo>
                    <a:pt x="36278" y="3863"/>
                  </a:lnTo>
                  <a:lnTo>
                    <a:pt x="37123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5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0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8" y="33984"/>
                  </a:lnTo>
                  <a:lnTo>
                    <a:pt x="40624" y="34829"/>
                  </a:lnTo>
                  <a:lnTo>
                    <a:pt x="39960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5" y="40503"/>
                  </a:lnTo>
                  <a:lnTo>
                    <a:pt x="33079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5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153" y="4352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extrusionOk="0">
                  <a:moveTo>
                    <a:pt x="21187" y="2777"/>
                  </a:moveTo>
                  <a:lnTo>
                    <a:pt x="22213" y="2837"/>
                  </a:lnTo>
                  <a:lnTo>
                    <a:pt x="23239" y="2958"/>
                  </a:lnTo>
                  <a:lnTo>
                    <a:pt x="24145" y="3199"/>
                  </a:lnTo>
                  <a:lnTo>
                    <a:pt x="25050" y="3441"/>
                  </a:lnTo>
                  <a:lnTo>
                    <a:pt x="25956" y="3803"/>
                  </a:lnTo>
                  <a:lnTo>
                    <a:pt x="26740" y="4286"/>
                  </a:lnTo>
                  <a:lnTo>
                    <a:pt x="27525" y="4769"/>
                  </a:lnTo>
                  <a:lnTo>
                    <a:pt x="28310" y="5312"/>
                  </a:lnTo>
                  <a:lnTo>
                    <a:pt x="28974" y="5916"/>
                  </a:lnTo>
                  <a:lnTo>
                    <a:pt x="29698" y="6580"/>
                  </a:lnTo>
                  <a:lnTo>
                    <a:pt x="30302" y="7304"/>
                  </a:lnTo>
                  <a:lnTo>
                    <a:pt x="30905" y="8028"/>
                  </a:lnTo>
                  <a:lnTo>
                    <a:pt x="31449" y="8873"/>
                  </a:lnTo>
                  <a:lnTo>
                    <a:pt x="31992" y="9658"/>
                  </a:lnTo>
                  <a:lnTo>
                    <a:pt x="32475" y="10564"/>
                  </a:lnTo>
                  <a:lnTo>
                    <a:pt x="32958" y="11409"/>
                  </a:lnTo>
                  <a:lnTo>
                    <a:pt x="33380" y="12314"/>
                  </a:lnTo>
                  <a:lnTo>
                    <a:pt x="33742" y="13280"/>
                  </a:lnTo>
                  <a:lnTo>
                    <a:pt x="34467" y="15151"/>
                  </a:lnTo>
                  <a:lnTo>
                    <a:pt x="35010" y="17143"/>
                  </a:lnTo>
                  <a:lnTo>
                    <a:pt x="35493" y="19074"/>
                  </a:lnTo>
                  <a:lnTo>
                    <a:pt x="35855" y="20946"/>
                  </a:lnTo>
                  <a:lnTo>
                    <a:pt x="36096" y="22757"/>
                  </a:lnTo>
                  <a:lnTo>
                    <a:pt x="36217" y="24447"/>
                  </a:lnTo>
                  <a:lnTo>
                    <a:pt x="36277" y="26076"/>
                  </a:lnTo>
                  <a:lnTo>
                    <a:pt x="36217" y="27404"/>
                  </a:lnTo>
                  <a:lnTo>
                    <a:pt x="36157" y="28732"/>
                  </a:lnTo>
                  <a:lnTo>
                    <a:pt x="35976" y="30060"/>
                  </a:lnTo>
                  <a:lnTo>
                    <a:pt x="35734" y="31328"/>
                  </a:lnTo>
                  <a:lnTo>
                    <a:pt x="35372" y="32595"/>
                  </a:lnTo>
                  <a:lnTo>
                    <a:pt x="34889" y="33803"/>
                  </a:lnTo>
                  <a:lnTo>
                    <a:pt x="34587" y="34406"/>
                  </a:lnTo>
                  <a:lnTo>
                    <a:pt x="34286" y="35010"/>
                  </a:lnTo>
                  <a:lnTo>
                    <a:pt x="33923" y="35553"/>
                  </a:lnTo>
                  <a:lnTo>
                    <a:pt x="33561" y="36157"/>
                  </a:lnTo>
                  <a:lnTo>
                    <a:pt x="33139" y="36640"/>
                  </a:lnTo>
                  <a:lnTo>
                    <a:pt x="32716" y="37183"/>
                  </a:lnTo>
                  <a:lnTo>
                    <a:pt x="32233" y="37666"/>
                  </a:lnTo>
                  <a:lnTo>
                    <a:pt x="31690" y="38088"/>
                  </a:lnTo>
                  <a:lnTo>
                    <a:pt x="31207" y="38511"/>
                  </a:lnTo>
                  <a:lnTo>
                    <a:pt x="30603" y="38873"/>
                  </a:lnTo>
                  <a:lnTo>
                    <a:pt x="30060" y="39235"/>
                  </a:lnTo>
                  <a:lnTo>
                    <a:pt x="29457" y="39537"/>
                  </a:lnTo>
                  <a:lnTo>
                    <a:pt x="28853" y="39839"/>
                  </a:lnTo>
                  <a:lnTo>
                    <a:pt x="28189" y="40080"/>
                  </a:lnTo>
                  <a:lnTo>
                    <a:pt x="27585" y="40261"/>
                  </a:lnTo>
                  <a:lnTo>
                    <a:pt x="26921" y="40442"/>
                  </a:lnTo>
                  <a:lnTo>
                    <a:pt x="26257" y="40563"/>
                  </a:lnTo>
                  <a:lnTo>
                    <a:pt x="25594" y="40684"/>
                  </a:lnTo>
                  <a:lnTo>
                    <a:pt x="24930" y="40744"/>
                  </a:lnTo>
                  <a:lnTo>
                    <a:pt x="23239" y="40744"/>
                  </a:lnTo>
                  <a:lnTo>
                    <a:pt x="22274" y="40623"/>
                  </a:lnTo>
                  <a:lnTo>
                    <a:pt x="21368" y="40382"/>
                  </a:lnTo>
                  <a:lnTo>
                    <a:pt x="20463" y="40141"/>
                  </a:lnTo>
                  <a:lnTo>
                    <a:pt x="19618" y="39778"/>
                  </a:lnTo>
                  <a:lnTo>
                    <a:pt x="18773" y="39356"/>
                  </a:lnTo>
                  <a:lnTo>
                    <a:pt x="17988" y="38873"/>
                  </a:lnTo>
                  <a:lnTo>
                    <a:pt x="17203" y="38330"/>
                  </a:lnTo>
                  <a:lnTo>
                    <a:pt x="16479" y="37726"/>
                  </a:lnTo>
                  <a:lnTo>
                    <a:pt x="15815" y="37062"/>
                  </a:lnTo>
                  <a:lnTo>
                    <a:pt x="15151" y="36338"/>
                  </a:lnTo>
                  <a:lnTo>
                    <a:pt x="14547" y="35613"/>
                  </a:lnTo>
                  <a:lnTo>
                    <a:pt x="14004" y="34829"/>
                  </a:lnTo>
                  <a:lnTo>
                    <a:pt x="13401" y="33984"/>
                  </a:lnTo>
                  <a:lnTo>
                    <a:pt x="12918" y="33139"/>
                  </a:lnTo>
                  <a:lnTo>
                    <a:pt x="12435" y="32233"/>
                  </a:lnTo>
                  <a:lnTo>
                    <a:pt x="12012" y="31328"/>
                  </a:lnTo>
                  <a:lnTo>
                    <a:pt x="11590" y="30362"/>
                  </a:lnTo>
                  <a:lnTo>
                    <a:pt x="10805" y="28430"/>
                  </a:lnTo>
                  <a:lnTo>
                    <a:pt x="10201" y="26499"/>
                  </a:lnTo>
                  <a:lnTo>
                    <a:pt x="9719" y="24507"/>
                  </a:lnTo>
                  <a:lnTo>
                    <a:pt x="9296" y="22515"/>
                  </a:lnTo>
                  <a:lnTo>
                    <a:pt x="9055" y="20584"/>
                  </a:lnTo>
                  <a:lnTo>
                    <a:pt x="8873" y="18712"/>
                  </a:lnTo>
                  <a:lnTo>
                    <a:pt x="8813" y="16962"/>
                  </a:lnTo>
                  <a:lnTo>
                    <a:pt x="8873" y="15513"/>
                  </a:lnTo>
                  <a:lnTo>
                    <a:pt x="8994" y="14065"/>
                  </a:lnTo>
                  <a:lnTo>
                    <a:pt x="9236" y="12616"/>
                  </a:lnTo>
                  <a:lnTo>
                    <a:pt x="9417" y="11891"/>
                  </a:lnTo>
                  <a:lnTo>
                    <a:pt x="9598" y="11167"/>
                  </a:lnTo>
                  <a:lnTo>
                    <a:pt x="9839" y="10443"/>
                  </a:lnTo>
                  <a:lnTo>
                    <a:pt x="10141" y="9779"/>
                  </a:lnTo>
                  <a:lnTo>
                    <a:pt x="10443" y="9055"/>
                  </a:lnTo>
                  <a:lnTo>
                    <a:pt x="10865" y="8391"/>
                  </a:lnTo>
                  <a:lnTo>
                    <a:pt x="11288" y="7787"/>
                  </a:lnTo>
                  <a:lnTo>
                    <a:pt x="11831" y="7123"/>
                  </a:lnTo>
                  <a:lnTo>
                    <a:pt x="12374" y="6519"/>
                  </a:lnTo>
                  <a:lnTo>
                    <a:pt x="13038" y="5916"/>
                  </a:lnTo>
                  <a:lnTo>
                    <a:pt x="13883" y="5191"/>
                  </a:lnTo>
                  <a:lnTo>
                    <a:pt x="14789" y="4588"/>
                  </a:lnTo>
                  <a:lnTo>
                    <a:pt x="15755" y="4045"/>
                  </a:lnTo>
                  <a:lnTo>
                    <a:pt x="16781" y="3622"/>
                  </a:lnTo>
                  <a:lnTo>
                    <a:pt x="17867" y="3260"/>
                  </a:lnTo>
                  <a:lnTo>
                    <a:pt x="18954" y="3018"/>
                  </a:lnTo>
                  <a:lnTo>
                    <a:pt x="20040" y="2837"/>
                  </a:lnTo>
                  <a:lnTo>
                    <a:pt x="21187" y="2777"/>
                  </a:lnTo>
                  <a:close/>
                  <a:moveTo>
                    <a:pt x="22274" y="0"/>
                  </a:moveTo>
                  <a:lnTo>
                    <a:pt x="21006" y="121"/>
                  </a:lnTo>
                  <a:lnTo>
                    <a:pt x="19799" y="242"/>
                  </a:lnTo>
                  <a:lnTo>
                    <a:pt x="18592" y="423"/>
                  </a:lnTo>
                  <a:lnTo>
                    <a:pt x="17384" y="725"/>
                  </a:lnTo>
                  <a:lnTo>
                    <a:pt x="16238" y="1026"/>
                  </a:lnTo>
                  <a:lnTo>
                    <a:pt x="15151" y="1328"/>
                  </a:lnTo>
                  <a:lnTo>
                    <a:pt x="14065" y="1751"/>
                  </a:lnTo>
                  <a:lnTo>
                    <a:pt x="12978" y="2234"/>
                  </a:lnTo>
                  <a:lnTo>
                    <a:pt x="11952" y="2717"/>
                  </a:lnTo>
                  <a:lnTo>
                    <a:pt x="10986" y="3260"/>
                  </a:lnTo>
                  <a:lnTo>
                    <a:pt x="10020" y="3803"/>
                  </a:lnTo>
                  <a:lnTo>
                    <a:pt x="9115" y="4467"/>
                  </a:lnTo>
                  <a:lnTo>
                    <a:pt x="8270" y="5131"/>
                  </a:lnTo>
                  <a:lnTo>
                    <a:pt x="7425" y="5795"/>
                  </a:lnTo>
                  <a:lnTo>
                    <a:pt x="6580" y="6580"/>
                  </a:lnTo>
                  <a:lnTo>
                    <a:pt x="5855" y="7304"/>
                  </a:lnTo>
                  <a:lnTo>
                    <a:pt x="5131" y="8149"/>
                  </a:lnTo>
                  <a:lnTo>
                    <a:pt x="4467" y="8994"/>
                  </a:lnTo>
                  <a:lnTo>
                    <a:pt x="3803" y="9839"/>
                  </a:lnTo>
                  <a:lnTo>
                    <a:pt x="3260" y="10745"/>
                  </a:lnTo>
                  <a:lnTo>
                    <a:pt x="2717" y="11650"/>
                  </a:lnTo>
                  <a:lnTo>
                    <a:pt x="2173" y="12616"/>
                  </a:lnTo>
                  <a:lnTo>
                    <a:pt x="1751" y="13582"/>
                  </a:lnTo>
                  <a:lnTo>
                    <a:pt x="1328" y="14608"/>
                  </a:lnTo>
                  <a:lnTo>
                    <a:pt x="1026" y="15574"/>
                  </a:lnTo>
                  <a:lnTo>
                    <a:pt x="725" y="16660"/>
                  </a:lnTo>
                  <a:lnTo>
                    <a:pt x="483" y="17686"/>
                  </a:lnTo>
                  <a:lnTo>
                    <a:pt x="302" y="18773"/>
                  </a:lnTo>
                  <a:lnTo>
                    <a:pt x="121" y="19859"/>
                  </a:lnTo>
                  <a:lnTo>
                    <a:pt x="61" y="20946"/>
                  </a:lnTo>
                  <a:lnTo>
                    <a:pt x="0" y="22032"/>
                  </a:lnTo>
                  <a:lnTo>
                    <a:pt x="61" y="22998"/>
                  </a:lnTo>
                  <a:lnTo>
                    <a:pt x="121" y="23964"/>
                  </a:lnTo>
                  <a:lnTo>
                    <a:pt x="242" y="24930"/>
                  </a:lnTo>
                  <a:lnTo>
                    <a:pt x="363" y="25895"/>
                  </a:lnTo>
                  <a:lnTo>
                    <a:pt x="604" y="26861"/>
                  </a:lnTo>
                  <a:lnTo>
                    <a:pt x="845" y="27827"/>
                  </a:lnTo>
                  <a:lnTo>
                    <a:pt x="1147" y="28732"/>
                  </a:lnTo>
                  <a:lnTo>
                    <a:pt x="1449" y="29698"/>
                  </a:lnTo>
                  <a:lnTo>
                    <a:pt x="1811" y="30603"/>
                  </a:lnTo>
                  <a:lnTo>
                    <a:pt x="2234" y="31509"/>
                  </a:lnTo>
                  <a:lnTo>
                    <a:pt x="2717" y="32414"/>
                  </a:lnTo>
                  <a:lnTo>
                    <a:pt x="3199" y="33320"/>
                  </a:lnTo>
                  <a:lnTo>
                    <a:pt x="3803" y="34165"/>
                  </a:lnTo>
                  <a:lnTo>
                    <a:pt x="4346" y="35010"/>
                  </a:lnTo>
                  <a:lnTo>
                    <a:pt x="5010" y="35795"/>
                  </a:lnTo>
                  <a:lnTo>
                    <a:pt x="5674" y="36579"/>
                  </a:lnTo>
                  <a:lnTo>
                    <a:pt x="6399" y="37364"/>
                  </a:lnTo>
                  <a:lnTo>
                    <a:pt x="7183" y="38088"/>
                  </a:lnTo>
                  <a:lnTo>
                    <a:pt x="7968" y="38752"/>
                  </a:lnTo>
                  <a:lnTo>
                    <a:pt x="8813" y="39416"/>
                  </a:lnTo>
                  <a:lnTo>
                    <a:pt x="9719" y="40020"/>
                  </a:lnTo>
                  <a:lnTo>
                    <a:pt x="10624" y="40563"/>
                  </a:lnTo>
                  <a:lnTo>
                    <a:pt x="11590" y="41106"/>
                  </a:lnTo>
                  <a:lnTo>
                    <a:pt x="12616" y="41589"/>
                  </a:lnTo>
                  <a:lnTo>
                    <a:pt x="13702" y="42012"/>
                  </a:lnTo>
                  <a:lnTo>
                    <a:pt x="14789" y="42374"/>
                  </a:lnTo>
                  <a:lnTo>
                    <a:pt x="15936" y="42736"/>
                  </a:lnTo>
                  <a:lnTo>
                    <a:pt x="17083" y="42978"/>
                  </a:lnTo>
                  <a:lnTo>
                    <a:pt x="18290" y="43219"/>
                  </a:lnTo>
                  <a:lnTo>
                    <a:pt x="19557" y="43340"/>
                  </a:lnTo>
                  <a:lnTo>
                    <a:pt x="20825" y="43460"/>
                  </a:lnTo>
                  <a:lnTo>
                    <a:pt x="22213" y="43521"/>
                  </a:lnTo>
                  <a:lnTo>
                    <a:pt x="23541" y="43460"/>
                  </a:lnTo>
                  <a:lnTo>
                    <a:pt x="24869" y="43340"/>
                  </a:lnTo>
                  <a:lnTo>
                    <a:pt x="26197" y="43219"/>
                  </a:lnTo>
                  <a:lnTo>
                    <a:pt x="27404" y="42978"/>
                  </a:lnTo>
                  <a:lnTo>
                    <a:pt x="28612" y="42676"/>
                  </a:lnTo>
                  <a:lnTo>
                    <a:pt x="29819" y="42374"/>
                  </a:lnTo>
                  <a:lnTo>
                    <a:pt x="30966" y="42012"/>
                  </a:lnTo>
                  <a:lnTo>
                    <a:pt x="32052" y="41529"/>
                  </a:lnTo>
                  <a:lnTo>
                    <a:pt x="33078" y="41046"/>
                  </a:lnTo>
                  <a:lnTo>
                    <a:pt x="34104" y="40503"/>
                  </a:lnTo>
                  <a:lnTo>
                    <a:pt x="35070" y="39959"/>
                  </a:lnTo>
                  <a:lnTo>
                    <a:pt x="35976" y="39356"/>
                  </a:lnTo>
                  <a:lnTo>
                    <a:pt x="36881" y="38692"/>
                  </a:lnTo>
                  <a:lnTo>
                    <a:pt x="37726" y="37968"/>
                  </a:lnTo>
                  <a:lnTo>
                    <a:pt x="38511" y="37243"/>
                  </a:lnTo>
                  <a:lnTo>
                    <a:pt x="39296" y="36459"/>
                  </a:lnTo>
                  <a:lnTo>
                    <a:pt x="39959" y="35674"/>
                  </a:lnTo>
                  <a:lnTo>
                    <a:pt x="40623" y="34829"/>
                  </a:lnTo>
                  <a:lnTo>
                    <a:pt x="41287" y="33984"/>
                  </a:lnTo>
                  <a:lnTo>
                    <a:pt x="41831" y="33139"/>
                  </a:lnTo>
                  <a:lnTo>
                    <a:pt x="42374" y="32233"/>
                  </a:lnTo>
                  <a:lnTo>
                    <a:pt x="42857" y="31267"/>
                  </a:lnTo>
                  <a:lnTo>
                    <a:pt x="43340" y="30362"/>
                  </a:lnTo>
                  <a:lnTo>
                    <a:pt x="43762" y="29396"/>
                  </a:lnTo>
                  <a:lnTo>
                    <a:pt x="44064" y="28430"/>
                  </a:lnTo>
                  <a:lnTo>
                    <a:pt x="44366" y="27465"/>
                  </a:lnTo>
                  <a:lnTo>
                    <a:pt x="44668" y="26439"/>
                  </a:lnTo>
                  <a:lnTo>
                    <a:pt x="44849" y="25473"/>
                  </a:lnTo>
                  <a:lnTo>
                    <a:pt x="45030" y="24447"/>
                  </a:lnTo>
                  <a:lnTo>
                    <a:pt x="45151" y="23420"/>
                  </a:lnTo>
                  <a:lnTo>
                    <a:pt x="45211" y="22455"/>
                  </a:lnTo>
                  <a:lnTo>
                    <a:pt x="45271" y="21429"/>
                  </a:lnTo>
                  <a:lnTo>
                    <a:pt x="45211" y="20402"/>
                  </a:lnTo>
                  <a:lnTo>
                    <a:pt x="45151" y="19376"/>
                  </a:lnTo>
                  <a:lnTo>
                    <a:pt x="45030" y="18350"/>
                  </a:lnTo>
                  <a:lnTo>
                    <a:pt x="44849" y="17324"/>
                  </a:lnTo>
                  <a:lnTo>
                    <a:pt x="44668" y="16358"/>
                  </a:lnTo>
                  <a:lnTo>
                    <a:pt x="44366" y="15332"/>
                  </a:lnTo>
                  <a:lnTo>
                    <a:pt x="44064" y="14366"/>
                  </a:lnTo>
                  <a:lnTo>
                    <a:pt x="43762" y="13461"/>
                  </a:lnTo>
                  <a:lnTo>
                    <a:pt x="43340" y="12495"/>
                  </a:lnTo>
                  <a:lnTo>
                    <a:pt x="42917" y="11590"/>
                  </a:lnTo>
                  <a:lnTo>
                    <a:pt x="42434" y="10684"/>
                  </a:lnTo>
                  <a:lnTo>
                    <a:pt x="41891" y="9779"/>
                  </a:lnTo>
                  <a:lnTo>
                    <a:pt x="41348" y="8934"/>
                  </a:lnTo>
                  <a:lnTo>
                    <a:pt x="40744" y="8149"/>
                  </a:lnTo>
                  <a:lnTo>
                    <a:pt x="40080" y="7364"/>
                  </a:lnTo>
                  <a:lnTo>
                    <a:pt x="39416" y="6580"/>
                  </a:lnTo>
                  <a:lnTo>
                    <a:pt x="38692" y="5855"/>
                  </a:lnTo>
                  <a:lnTo>
                    <a:pt x="37907" y="5131"/>
                  </a:lnTo>
                  <a:lnTo>
                    <a:pt x="37122" y="4467"/>
                  </a:lnTo>
                  <a:lnTo>
                    <a:pt x="36277" y="3863"/>
                  </a:lnTo>
                  <a:lnTo>
                    <a:pt x="35432" y="3260"/>
                  </a:lnTo>
                  <a:lnTo>
                    <a:pt x="34527" y="2717"/>
                  </a:lnTo>
                  <a:lnTo>
                    <a:pt x="33561" y="2234"/>
                  </a:lnTo>
                  <a:lnTo>
                    <a:pt x="32595" y="1811"/>
                  </a:lnTo>
                  <a:lnTo>
                    <a:pt x="31569" y="1389"/>
                  </a:lnTo>
                  <a:lnTo>
                    <a:pt x="30483" y="1026"/>
                  </a:lnTo>
                  <a:lnTo>
                    <a:pt x="29457" y="725"/>
                  </a:lnTo>
                  <a:lnTo>
                    <a:pt x="28310" y="483"/>
                  </a:lnTo>
                  <a:lnTo>
                    <a:pt x="27163" y="242"/>
                  </a:lnTo>
                  <a:lnTo>
                    <a:pt x="26016" y="121"/>
                  </a:lnTo>
                  <a:lnTo>
                    <a:pt x="24809" y="0"/>
                  </a:lnTo>
                  <a:close/>
                </a:path>
              </a:pathLst>
            </a:custGeom>
            <a:solidFill>
              <a:srgbClr val="ED174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2227025" y="2322525"/>
              <a:ext cx="686625" cy="949225"/>
            </a:xfrm>
            <a:custGeom>
              <a:avLst/>
              <a:gdLst/>
              <a:ahLst/>
              <a:cxnLst/>
              <a:rect l="0" t="0" r="0" b="0"/>
              <a:pathLst>
                <a:path w="27465" h="37969" fill="none" extrusionOk="0">
                  <a:moveTo>
                    <a:pt x="24748" y="33381"/>
                  </a:moveTo>
                  <a:lnTo>
                    <a:pt x="24748" y="33381"/>
                  </a:lnTo>
                  <a:lnTo>
                    <a:pt x="25110" y="32777"/>
                  </a:lnTo>
                  <a:lnTo>
                    <a:pt x="25473" y="32234"/>
                  </a:lnTo>
                  <a:lnTo>
                    <a:pt x="25774" y="31630"/>
                  </a:lnTo>
                  <a:lnTo>
                    <a:pt x="26076" y="31027"/>
                  </a:lnTo>
                  <a:lnTo>
                    <a:pt x="26559" y="29819"/>
                  </a:lnTo>
                  <a:lnTo>
                    <a:pt x="26921" y="28552"/>
                  </a:lnTo>
                  <a:lnTo>
                    <a:pt x="27163" y="27284"/>
                  </a:lnTo>
                  <a:lnTo>
                    <a:pt x="27344" y="25956"/>
                  </a:lnTo>
                  <a:lnTo>
                    <a:pt x="27404" y="24628"/>
                  </a:lnTo>
                  <a:lnTo>
                    <a:pt x="27464" y="23300"/>
                  </a:lnTo>
                  <a:lnTo>
                    <a:pt x="27464" y="23300"/>
                  </a:lnTo>
                  <a:lnTo>
                    <a:pt x="27404" y="21671"/>
                  </a:lnTo>
                  <a:lnTo>
                    <a:pt x="27283" y="19981"/>
                  </a:lnTo>
                  <a:lnTo>
                    <a:pt x="27042" y="18170"/>
                  </a:lnTo>
                  <a:lnTo>
                    <a:pt x="26680" y="16298"/>
                  </a:lnTo>
                  <a:lnTo>
                    <a:pt x="26197" y="14367"/>
                  </a:lnTo>
                  <a:lnTo>
                    <a:pt x="25654" y="12375"/>
                  </a:lnTo>
                  <a:lnTo>
                    <a:pt x="24929" y="10504"/>
                  </a:lnTo>
                  <a:lnTo>
                    <a:pt x="24567" y="9538"/>
                  </a:lnTo>
                  <a:lnTo>
                    <a:pt x="24145" y="8633"/>
                  </a:lnTo>
                  <a:lnTo>
                    <a:pt x="23662" y="7788"/>
                  </a:lnTo>
                  <a:lnTo>
                    <a:pt x="23179" y="6882"/>
                  </a:lnTo>
                  <a:lnTo>
                    <a:pt x="22636" y="6097"/>
                  </a:lnTo>
                  <a:lnTo>
                    <a:pt x="22092" y="5252"/>
                  </a:lnTo>
                  <a:lnTo>
                    <a:pt x="21489" y="4528"/>
                  </a:lnTo>
                  <a:lnTo>
                    <a:pt x="20885" y="3804"/>
                  </a:lnTo>
                  <a:lnTo>
                    <a:pt x="20161" y="3140"/>
                  </a:lnTo>
                  <a:lnTo>
                    <a:pt x="19497" y="2536"/>
                  </a:lnTo>
                  <a:lnTo>
                    <a:pt x="18712" y="1993"/>
                  </a:lnTo>
                  <a:lnTo>
                    <a:pt x="17927" y="1510"/>
                  </a:lnTo>
                  <a:lnTo>
                    <a:pt x="17143" y="1027"/>
                  </a:lnTo>
                  <a:lnTo>
                    <a:pt x="16237" y="665"/>
                  </a:lnTo>
                  <a:lnTo>
                    <a:pt x="15332" y="423"/>
                  </a:lnTo>
                  <a:lnTo>
                    <a:pt x="14426" y="182"/>
                  </a:lnTo>
                  <a:lnTo>
                    <a:pt x="13400" y="61"/>
                  </a:lnTo>
                  <a:lnTo>
                    <a:pt x="12374" y="1"/>
                  </a:lnTo>
                  <a:lnTo>
                    <a:pt x="12374" y="1"/>
                  </a:lnTo>
                  <a:lnTo>
                    <a:pt x="11227" y="61"/>
                  </a:lnTo>
                  <a:lnTo>
                    <a:pt x="10141" y="242"/>
                  </a:lnTo>
                  <a:lnTo>
                    <a:pt x="9054" y="484"/>
                  </a:lnTo>
                  <a:lnTo>
                    <a:pt x="7968" y="846"/>
                  </a:lnTo>
                  <a:lnTo>
                    <a:pt x="6942" y="1269"/>
                  </a:lnTo>
                  <a:lnTo>
                    <a:pt x="5976" y="1812"/>
                  </a:lnTo>
                  <a:lnTo>
                    <a:pt x="5070" y="2415"/>
                  </a:lnTo>
                  <a:lnTo>
                    <a:pt x="4225" y="3140"/>
                  </a:lnTo>
                  <a:lnTo>
                    <a:pt x="4225" y="3140"/>
                  </a:lnTo>
                  <a:lnTo>
                    <a:pt x="3561" y="3743"/>
                  </a:lnTo>
                  <a:lnTo>
                    <a:pt x="3018" y="4347"/>
                  </a:lnTo>
                  <a:lnTo>
                    <a:pt x="2475" y="5011"/>
                  </a:lnTo>
                  <a:lnTo>
                    <a:pt x="2052" y="5615"/>
                  </a:lnTo>
                  <a:lnTo>
                    <a:pt x="1630" y="6279"/>
                  </a:lnTo>
                  <a:lnTo>
                    <a:pt x="1328" y="7003"/>
                  </a:lnTo>
                  <a:lnTo>
                    <a:pt x="1026" y="7667"/>
                  </a:lnTo>
                  <a:lnTo>
                    <a:pt x="785" y="8391"/>
                  </a:lnTo>
                  <a:lnTo>
                    <a:pt x="604" y="9115"/>
                  </a:lnTo>
                  <a:lnTo>
                    <a:pt x="423" y="9840"/>
                  </a:lnTo>
                  <a:lnTo>
                    <a:pt x="181" y="11289"/>
                  </a:lnTo>
                  <a:lnTo>
                    <a:pt x="60" y="12737"/>
                  </a:lnTo>
                  <a:lnTo>
                    <a:pt x="0" y="14186"/>
                  </a:lnTo>
                  <a:lnTo>
                    <a:pt x="0" y="14186"/>
                  </a:lnTo>
                  <a:lnTo>
                    <a:pt x="60" y="15936"/>
                  </a:lnTo>
                  <a:lnTo>
                    <a:pt x="242" y="17808"/>
                  </a:lnTo>
                  <a:lnTo>
                    <a:pt x="483" y="19739"/>
                  </a:lnTo>
                  <a:lnTo>
                    <a:pt x="906" y="21731"/>
                  </a:lnTo>
                  <a:lnTo>
                    <a:pt x="1388" y="23723"/>
                  </a:lnTo>
                  <a:lnTo>
                    <a:pt x="1992" y="25654"/>
                  </a:lnTo>
                  <a:lnTo>
                    <a:pt x="2777" y="27586"/>
                  </a:lnTo>
                  <a:lnTo>
                    <a:pt x="3199" y="28552"/>
                  </a:lnTo>
                  <a:lnTo>
                    <a:pt x="3622" y="29457"/>
                  </a:lnTo>
                  <a:lnTo>
                    <a:pt x="4105" y="30363"/>
                  </a:lnTo>
                  <a:lnTo>
                    <a:pt x="4588" y="31208"/>
                  </a:lnTo>
                  <a:lnTo>
                    <a:pt x="5191" y="32053"/>
                  </a:lnTo>
                  <a:lnTo>
                    <a:pt x="5734" y="32837"/>
                  </a:lnTo>
                  <a:lnTo>
                    <a:pt x="6338" y="33562"/>
                  </a:lnTo>
                  <a:lnTo>
                    <a:pt x="7002" y="34286"/>
                  </a:lnTo>
                  <a:lnTo>
                    <a:pt x="7666" y="34950"/>
                  </a:lnTo>
                  <a:lnTo>
                    <a:pt x="8390" y="35554"/>
                  </a:lnTo>
                  <a:lnTo>
                    <a:pt x="9175" y="36097"/>
                  </a:lnTo>
                  <a:lnTo>
                    <a:pt x="9960" y="36580"/>
                  </a:lnTo>
                  <a:lnTo>
                    <a:pt x="10805" y="37002"/>
                  </a:lnTo>
                  <a:lnTo>
                    <a:pt x="11650" y="37365"/>
                  </a:lnTo>
                  <a:lnTo>
                    <a:pt x="12555" y="37606"/>
                  </a:lnTo>
                  <a:lnTo>
                    <a:pt x="13461" y="37847"/>
                  </a:lnTo>
                  <a:lnTo>
                    <a:pt x="14426" y="37968"/>
                  </a:lnTo>
                  <a:lnTo>
                    <a:pt x="15453" y="37968"/>
                  </a:lnTo>
                  <a:lnTo>
                    <a:pt x="15453" y="37968"/>
                  </a:lnTo>
                  <a:lnTo>
                    <a:pt x="16117" y="37968"/>
                  </a:lnTo>
                  <a:lnTo>
                    <a:pt x="16781" y="37908"/>
                  </a:lnTo>
                  <a:lnTo>
                    <a:pt x="17444" y="37787"/>
                  </a:lnTo>
                  <a:lnTo>
                    <a:pt x="18108" y="37666"/>
                  </a:lnTo>
                  <a:lnTo>
                    <a:pt x="18772" y="37485"/>
                  </a:lnTo>
                  <a:lnTo>
                    <a:pt x="19376" y="37304"/>
                  </a:lnTo>
                  <a:lnTo>
                    <a:pt x="20040" y="37063"/>
                  </a:lnTo>
                  <a:lnTo>
                    <a:pt x="20644" y="36761"/>
                  </a:lnTo>
                  <a:lnTo>
                    <a:pt x="21247" y="36459"/>
                  </a:lnTo>
                  <a:lnTo>
                    <a:pt x="21790" y="36097"/>
                  </a:lnTo>
                  <a:lnTo>
                    <a:pt x="22394" y="35735"/>
                  </a:lnTo>
                  <a:lnTo>
                    <a:pt x="22877" y="35312"/>
                  </a:lnTo>
                  <a:lnTo>
                    <a:pt x="23420" y="34890"/>
                  </a:lnTo>
                  <a:lnTo>
                    <a:pt x="23903" y="34407"/>
                  </a:lnTo>
                  <a:lnTo>
                    <a:pt x="24326" y="33864"/>
                  </a:lnTo>
                  <a:lnTo>
                    <a:pt x="24748" y="3338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006699" y="2253125"/>
              <a:ext cx="1131800" cy="1088025"/>
            </a:xfrm>
            <a:custGeom>
              <a:avLst/>
              <a:gdLst/>
              <a:ahLst/>
              <a:cxnLst/>
              <a:rect l="0" t="0" r="0" b="0"/>
              <a:pathLst>
                <a:path w="45272" h="43521" fill="none" extrusionOk="0">
                  <a:moveTo>
                    <a:pt x="22213" y="43521"/>
                  </a:moveTo>
                  <a:lnTo>
                    <a:pt x="22213" y="43521"/>
                  </a:lnTo>
                  <a:lnTo>
                    <a:pt x="20825" y="43460"/>
                  </a:lnTo>
                  <a:lnTo>
                    <a:pt x="19557" y="43340"/>
                  </a:lnTo>
                  <a:lnTo>
                    <a:pt x="18290" y="43219"/>
                  </a:lnTo>
                  <a:lnTo>
                    <a:pt x="17083" y="42978"/>
                  </a:lnTo>
                  <a:lnTo>
                    <a:pt x="15936" y="42736"/>
                  </a:lnTo>
                  <a:lnTo>
                    <a:pt x="14789" y="42374"/>
                  </a:lnTo>
                  <a:lnTo>
                    <a:pt x="13702" y="42012"/>
                  </a:lnTo>
                  <a:lnTo>
                    <a:pt x="12616" y="41589"/>
                  </a:lnTo>
                  <a:lnTo>
                    <a:pt x="11590" y="41106"/>
                  </a:lnTo>
                  <a:lnTo>
                    <a:pt x="10624" y="40563"/>
                  </a:lnTo>
                  <a:lnTo>
                    <a:pt x="9719" y="40020"/>
                  </a:lnTo>
                  <a:lnTo>
                    <a:pt x="8813" y="39416"/>
                  </a:lnTo>
                  <a:lnTo>
                    <a:pt x="7968" y="38752"/>
                  </a:lnTo>
                  <a:lnTo>
                    <a:pt x="7183" y="38088"/>
                  </a:lnTo>
                  <a:lnTo>
                    <a:pt x="6399" y="37364"/>
                  </a:lnTo>
                  <a:lnTo>
                    <a:pt x="5674" y="36579"/>
                  </a:lnTo>
                  <a:lnTo>
                    <a:pt x="5010" y="35795"/>
                  </a:lnTo>
                  <a:lnTo>
                    <a:pt x="4346" y="35010"/>
                  </a:lnTo>
                  <a:lnTo>
                    <a:pt x="3803" y="34165"/>
                  </a:lnTo>
                  <a:lnTo>
                    <a:pt x="3199" y="33320"/>
                  </a:lnTo>
                  <a:lnTo>
                    <a:pt x="2717" y="32414"/>
                  </a:lnTo>
                  <a:lnTo>
                    <a:pt x="2234" y="31509"/>
                  </a:lnTo>
                  <a:lnTo>
                    <a:pt x="1811" y="30603"/>
                  </a:lnTo>
                  <a:lnTo>
                    <a:pt x="1449" y="29698"/>
                  </a:lnTo>
                  <a:lnTo>
                    <a:pt x="1147" y="28732"/>
                  </a:lnTo>
                  <a:lnTo>
                    <a:pt x="845" y="27827"/>
                  </a:lnTo>
                  <a:lnTo>
                    <a:pt x="604" y="26861"/>
                  </a:lnTo>
                  <a:lnTo>
                    <a:pt x="363" y="25895"/>
                  </a:lnTo>
                  <a:lnTo>
                    <a:pt x="242" y="24930"/>
                  </a:lnTo>
                  <a:lnTo>
                    <a:pt x="121" y="23964"/>
                  </a:lnTo>
                  <a:lnTo>
                    <a:pt x="61" y="22998"/>
                  </a:lnTo>
                  <a:lnTo>
                    <a:pt x="0" y="22032"/>
                  </a:lnTo>
                  <a:lnTo>
                    <a:pt x="0" y="22032"/>
                  </a:lnTo>
                  <a:lnTo>
                    <a:pt x="61" y="20946"/>
                  </a:lnTo>
                  <a:lnTo>
                    <a:pt x="121" y="19859"/>
                  </a:lnTo>
                  <a:lnTo>
                    <a:pt x="302" y="18773"/>
                  </a:lnTo>
                  <a:lnTo>
                    <a:pt x="483" y="17686"/>
                  </a:lnTo>
                  <a:lnTo>
                    <a:pt x="725" y="16660"/>
                  </a:lnTo>
                  <a:lnTo>
                    <a:pt x="1026" y="15574"/>
                  </a:lnTo>
                  <a:lnTo>
                    <a:pt x="1328" y="14608"/>
                  </a:lnTo>
                  <a:lnTo>
                    <a:pt x="1751" y="13582"/>
                  </a:lnTo>
                  <a:lnTo>
                    <a:pt x="2173" y="12616"/>
                  </a:lnTo>
                  <a:lnTo>
                    <a:pt x="2717" y="11650"/>
                  </a:lnTo>
                  <a:lnTo>
                    <a:pt x="3260" y="10745"/>
                  </a:lnTo>
                  <a:lnTo>
                    <a:pt x="3803" y="9839"/>
                  </a:lnTo>
                  <a:lnTo>
                    <a:pt x="4467" y="8994"/>
                  </a:lnTo>
                  <a:lnTo>
                    <a:pt x="5131" y="8149"/>
                  </a:lnTo>
                  <a:lnTo>
                    <a:pt x="5855" y="7304"/>
                  </a:lnTo>
                  <a:lnTo>
                    <a:pt x="6580" y="6580"/>
                  </a:lnTo>
                  <a:lnTo>
                    <a:pt x="7425" y="5795"/>
                  </a:lnTo>
                  <a:lnTo>
                    <a:pt x="8270" y="5131"/>
                  </a:lnTo>
                  <a:lnTo>
                    <a:pt x="9115" y="4467"/>
                  </a:lnTo>
                  <a:lnTo>
                    <a:pt x="10020" y="3803"/>
                  </a:lnTo>
                  <a:lnTo>
                    <a:pt x="10986" y="3260"/>
                  </a:lnTo>
                  <a:lnTo>
                    <a:pt x="11952" y="2717"/>
                  </a:lnTo>
                  <a:lnTo>
                    <a:pt x="12978" y="2234"/>
                  </a:lnTo>
                  <a:lnTo>
                    <a:pt x="14065" y="1751"/>
                  </a:lnTo>
                  <a:lnTo>
                    <a:pt x="15151" y="1328"/>
                  </a:lnTo>
                  <a:lnTo>
                    <a:pt x="16238" y="1026"/>
                  </a:lnTo>
                  <a:lnTo>
                    <a:pt x="17384" y="725"/>
                  </a:lnTo>
                  <a:lnTo>
                    <a:pt x="18592" y="423"/>
                  </a:lnTo>
                  <a:lnTo>
                    <a:pt x="19799" y="242"/>
                  </a:lnTo>
                  <a:lnTo>
                    <a:pt x="21006" y="121"/>
                  </a:lnTo>
                  <a:lnTo>
                    <a:pt x="22274" y="0"/>
                  </a:lnTo>
                  <a:lnTo>
                    <a:pt x="23541" y="0"/>
                  </a:lnTo>
                  <a:lnTo>
                    <a:pt x="23541" y="0"/>
                  </a:lnTo>
                  <a:lnTo>
                    <a:pt x="24809" y="0"/>
                  </a:lnTo>
                  <a:lnTo>
                    <a:pt x="26016" y="121"/>
                  </a:lnTo>
                  <a:lnTo>
                    <a:pt x="27163" y="242"/>
                  </a:lnTo>
                  <a:lnTo>
                    <a:pt x="28310" y="483"/>
                  </a:lnTo>
                  <a:lnTo>
                    <a:pt x="29457" y="725"/>
                  </a:lnTo>
                  <a:lnTo>
                    <a:pt x="30483" y="1026"/>
                  </a:lnTo>
                  <a:lnTo>
                    <a:pt x="31569" y="1389"/>
                  </a:lnTo>
                  <a:lnTo>
                    <a:pt x="32595" y="1811"/>
                  </a:lnTo>
                  <a:lnTo>
                    <a:pt x="33561" y="2234"/>
                  </a:lnTo>
                  <a:lnTo>
                    <a:pt x="34527" y="2717"/>
                  </a:lnTo>
                  <a:lnTo>
                    <a:pt x="35432" y="3260"/>
                  </a:lnTo>
                  <a:lnTo>
                    <a:pt x="36277" y="3863"/>
                  </a:lnTo>
                  <a:lnTo>
                    <a:pt x="37122" y="4467"/>
                  </a:lnTo>
                  <a:lnTo>
                    <a:pt x="37907" y="5131"/>
                  </a:lnTo>
                  <a:lnTo>
                    <a:pt x="38692" y="5855"/>
                  </a:lnTo>
                  <a:lnTo>
                    <a:pt x="39416" y="6580"/>
                  </a:lnTo>
                  <a:lnTo>
                    <a:pt x="40080" y="7364"/>
                  </a:lnTo>
                  <a:lnTo>
                    <a:pt x="40744" y="8149"/>
                  </a:lnTo>
                  <a:lnTo>
                    <a:pt x="41348" y="8934"/>
                  </a:lnTo>
                  <a:lnTo>
                    <a:pt x="41891" y="9779"/>
                  </a:lnTo>
                  <a:lnTo>
                    <a:pt x="42434" y="10684"/>
                  </a:lnTo>
                  <a:lnTo>
                    <a:pt x="42917" y="11590"/>
                  </a:lnTo>
                  <a:lnTo>
                    <a:pt x="43340" y="12495"/>
                  </a:lnTo>
                  <a:lnTo>
                    <a:pt x="43762" y="13461"/>
                  </a:lnTo>
                  <a:lnTo>
                    <a:pt x="44064" y="14366"/>
                  </a:lnTo>
                  <a:lnTo>
                    <a:pt x="44366" y="15332"/>
                  </a:lnTo>
                  <a:lnTo>
                    <a:pt x="44668" y="16358"/>
                  </a:lnTo>
                  <a:lnTo>
                    <a:pt x="44849" y="17324"/>
                  </a:lnTo>
                  <a:lnTo>
                    <a:pt x="45030" y="18350"/>
                  </a:lnTo>
                  <a:lnTo>
                    <a:pt x="45151" y="19376"/>
                  </a:lnTo>
                  <a:lnTo>
                    <a:pt x="45211" y="20402"/>
                  </a:lnTo>
                  <a:lnTo>
                    <a:pt x="45271" y="21429"/>
                  </a:lnTo>
                  <a:lnTo>
                    <a:pt x="45271" y="21429"/>
                  </a:lnTo>
                  <a:lnTo>
                    <a:pt x="45211" y="22455"/>
                  </a:lnTo>
                  <a:lnTo>
                    <a:pt x="45151" y="23420"/>
                  </a:lnTo>
                  <a:lnTo>
                    <a:pt x="45030" y="24447"/>
                  </a:lnTo>
                  <a:lnTo>
                    <a:pt x="44849" y="25473"/>
                  </a:lnTo>
                  <a:lnTo>
                    <a:pt x="44668" y="26439"/>
                  </a:lnTo>
                  <a:lnTo>
                    <a:pt x="44366" y="27465"/>
                  </a:lnTo>
                  <a:lnTo>
                    <a:pt x="44064" y="28430"/>
                  </a:lnTo>
                  <a:lnTo>
                    <a:pt x="43762" y="29396"/>
                  </a:lnTo>
                  <a:lnTo>
                    <a:pt x="43340" y="30362"/>
                  </a:lnTo>
                  <a:lnTo>
                    <a:pt x="42857" y="31267"/>
                  </a:lnTo>
                  <a:lnTo>
                    <a:pt x="42374" y="32233"/>
                  </a:lnTo>
                  <a:lnTo>
                    <a:pt x="41831" y="33139"/>
                  </a:lnTo>
                  <a:lnTo>
                    <a:pt x="41287" y="33984"/>
                  </a:lnTo>
                  <a:lnTo>
                    <a:pt x="40623" y="34829"/>
                  </a:lnTo>
                  <a:lnTo>
                    <a:pt x="39959" y="35674"/>
                  </a:lnTo>
                  <a:lnTo>
                    <a:pt x="39296" y="36459"/>
                  </a:lnTo>
                  <a:lnTo>
                    <a:pt x="38511" y="37243"/>
                  </a:lnTo>
                  <a:lnTo>
                    <a:pt x="37726" y="37968"/>
                  </a:lnTo>
                  <a:lnTo>
                    <a:pt x="36881" y="38692"/>
                  </a:lnTo>
                  <a:lnTo>
                    <a:pt x="35976" y="39356"/>
                  </a:lnTo>
                  <a:lnTo>
                    <a:pt x="35070" y="39959"/>
                  </a:lnTo>
                  <a:lnTo>
                    <a:pt x="34104" y="40503"/>
                  </a:lnTo>
                  <a:lnTo>
                    <a:pt x="33078" y="41046"/>
                  </a:lnTo>
                  <a:lnTo>
                    <a:pt x="32052" y="41529"/>
                  </a:lnTo>
                  <a:lnTo>
                    <a:pt x="30966" y="42012"/>
                  </a:lnTo>
                  <a:lnTo>
                    <a:pt x="29819" y="42374"/>
                  </a:lnTo>
                  <a:lnTo>
                    <a:pt x="28612" y="42676"/>
                  </a:lnTo>
                  <a:lnTo>
                    <a:pt x="27404" y="42978"/>
                  </a:lnTo>
                  <a:lnTo>
                    <a:pt x="26197" y="43219"/>
                  </a:lnTo>
                  <a:lnTo>
                    <a:pt x="24869" y="43340"/>
                  </a:lnTo>
                  <a:lnTo>
                    <a:pt x="23541" y="43460"/>
                  </a:lnTo>
                  <a:lnTo>
                    <a:pt x="22213" y="4352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extrusionOk="0">
                  <a:moveTo>
                    <a:pt x="36881" y="0"/>
                  </a:moveTo>
                  <a:lnTo>
                    <a:pt x="34708" y="61"/>
                  </a:lnTo>
                  <a:lnTo>
                    <a:pt x="32656" y="181"/>
                  </a:lnTo>
                  <a:lnTo>
                    <a:pt x="30603" y="423"/>
                  </a:lnTo>
                  <a:lnTo>
                    <a:pt x="28611" y="725"/>
                  </a:lnTo>
                  <a:lnTo>
                    <a:pt x="26680" y="1147"/>
                  </a:lnTo>
                  <a:lnTo>
                    <a:pt x="24809" y="1630"/>
                  </a:lnTo>
                  <a:lnTo>
                    <a:pt x="23058" y="2234"/>
                  </a:lnTo>
                  <a:lnTo>
                    <a:pt x="21308" y="2837"/>
                  </a:lnTo>
                  <a:lnTo>
                    <a:pt x="19618" y="3561"/>
                  </a:lnTo>
                  <a:lnTo>
                    <a:pt x="17988" y="4346"/>
                  </a:lnTo>
                  <a:lnTo>
                    <a:pt x="16479" y="5191"/>
                  </a:lnTo>
                  <a:lnTo>
                    <a:pt x="14970" y="6157"/>
                  </a:lnTo>
                  <a:lnTo>
                    <a:pt x="13581" y="7123"/>
                  </a:lnTo>
                  <a:lnTo>
                    <a:pt x="12193" y="8149"/>
                  </a:lnTo>
                  <a:lnTo>
                    <a:pt x="10926" y="9296"/>
                  </a:lnTo>
                  <a:lnTo>
                    <a:pt x="9718" y="10443"/>
                  </a:lnTo>
                  <a:lnTo>
                    <a:pt x="8571" y="11650"/>
                  </a:lnTo>
                  <a:lnTo>
                    <a:pt x="7485" y="12917"/>
                  </a:lnTo>
                  <a:lnTo>
                    <a:pt x="6459" y="14245"/>
                  </a:lnTo>
                  <a:lnTo>
                    <a:pt x="5493" y="15573"/>
                  </a:lnTo>
                  <a:lnTo>
                    <a:pt x="4648" y="16962"/>
                  </a:lnTo>
                  <a:lnTo>
                    <a:pt x="3863" y="18410"/>
                  </a:lnTo>
                  <a:lnTo>
                    <a:pt x="3139" y="19859"/>
                  </a:lnTo>
                  <a:lnTo>
                    <a:pt x="2475" y="21368"/>
                  </a:lnTo>
                  <a:lnTo>
                    <a:pt x="1871" y="22877"/>
                  </a:lnTo>
                  <a:lnTo>
                    <a:pt x="1388" y="24446"/>
                  </a:lnTo>
                  <a:lnTo>
                    <a:pt x="966" y="26016"/>
                  </a:lnTo>
                  <a:lnTo>
                    <a:pt x="604" y="27585"/>
                  </a:lnTo>
                  <a:lnTo>
                    <a:pt x="362" y="29215"/>
                  </a:lnTo>
                  <a:lnTo>
                    <a:pt x="121" y="30845"/>
                  </a:lnTo>
                  <a:lnTo>
                    <a:pt x="0" y="32474"/>
                  </a:lnTo>
                  <a:lnTo>
                    <a:pt x="0" y="34165"/>
                  </a:lnTo>
                  <a:lnTo>
                    <a:pt x="0" y="35553"/>
                  </a:lnTo>
                  <a:lnTo>
                    <a:pt x="121" y="36941"/>
                  </a:lnTo>
                  <a:lnTo>
                    <a:pt x="242" y="38330"/>
                  </a:lnTo>
                  <a:lnTo>
                    <a:pt x="423" y="39718"/>
                  </a:lnTo>
                  <a:lnTo>
                    <a:pt x="725" y="41167"/>
                  </a:lnTo>
                  <a:lnTo>
                    <a:pt x="1026" y="42615"/>
                  </a:lnTo>
                  <a:lnTo>
                    <a:pt x="1449" y="44003"/>
                  </a:lnTo>
                  <a:lnTo>
                    <a:pt x="1871" y="45452"/>
                  </a:lnTo>
                  <a:lnTo>
                    <a:pt x="2415" y="46840"/>
                  </a:lnTo>
                  <a:lnTo>
                    <a:pt x="2958" y="48229"/>
                  </a:lnTo>
                  <a:lnTo>
                    <a:pt x="3622" y="49617"/>
                  </a:lnTo>
                  <a:lnTo>
                    <a:pt x="4346" y="51005"/>
                  </a:lnTo>
                  <a:lnTo>
                    <a:pt x="5131" y="52333"/>
                  </a:lnTo>
                  <a:lnTo>
                    <a:pt x="5976" y="53661"/>
                  </a:lnTo>
                  <a:lnTo>
                    <a:pt x="6942" y="54929"/>
                  </a:lnTo>
                  <a:lnTo>
                    <a:pt x="7907" y="56136"/>
                  </a:lnTo>
                  <a:lnTo>
                    <a:pt x="8994" y="57343"/>
                  </a:lnTo>
                  <a:lnTo>
                    <a:pt x="10141" y="58430"/>
                  </a:lnTo>
                  <a:lnTo>
                    <a:pt x="11408" y="59577"/>
                  </a:lnTo>
                  <a:lnTo>
                    <a:pt x="12676" y="60603"/>
                  </a:lnTo>
                  <a:lnTo>
                    <a:pt x="14064" y="61569"/>
                  </a:lnTo>
                  <a:lnTo>
                    <a:pt x="15513" y="62474"/>
                  </a:lnTo>
                  <a:lnTo>
                    <a:pt x="17082" y="63319"/>
                  </a:lnTo>
                  <a:lnTo>
                    <a:pt x="18712" y="64104"/>
                  </a:lnTo>
                  <a:lnTo>
                    <a:pt x="20402" y="64768"/>
                  </a:lnTo>
                  <a:lnTo>
                    <a:pt x="22213" y="65432"/>
                  </a:lnTo>
                  <a:lnTo>
                    <a:pt x="24084" y="65915"/>
                  </a:lnTo>
                  <a:lnTo>
                    <a:pt x="26076" y="66397"/>
                  </a:lnTo>
                  <a:lnTo>
                    <a:pt x="28068" y="66760"/>
                  </a:lnTo>
                  <a:lnTo>
                    <a:pt x="30241" y="67001"/>
                  </a:lnTo>
                  <a:lnTo>
                    <a:pt x="32475" y="67182"/>
                  </a:lnTo>
                  <a:lnTo>
                    <a:pt x="34768" y="67243"/>
                  </a:lnTo>
                  <a:lnTo>
                    <a:pt x="36639" y="67182"/>
                  </a:lnTo>
                  <a:lnTo>
                    <a:pt x="38511" y="67061"/>
                  </a:lnTo>
                  <a:lnTo>
                    <a:pt x="40382" y="66941"/>
                  </a:lnTo>
                  <a:lnTo>
                    <a:pt x="42193" y="66760"/>
                  </a:lnTo>
                  <a:lnTo>
                    <a:pt x="45935" y="66277"/>
                  </a:lnTo>
                  <a:lnTo>
                    <a:pt x="49859" y="65673"/>
                  </a:lnTo>
                  <a:lnTo>
                    <a:pt x="62897" y="62655"/>
                  </a:lnTo>
                  <a:lnTo>
                    <a:pt x="62897" y="51488"/>
                  </a:lnTo>
                  <a:lnTo>
                    <a:pt x="62957" y="49255"/>
                  </a:lnTo>
                  <a:lnTo>
                    <a:pt x="63078" y="47142"/>
                  </a:lnTo>
                  <a:lnTo>
                    <a:pt x="63198" y="46659"/>
                  </a:lnTo>
                  <a:lnTo>
                    <a:pt x="63379" y="46297"/>
                  </a:lnTo>
                  <a:lnTo>
                    <a:pt x="63621" y="45995"/>
                  </a:lnTo>
                  <a:lnTo>
                    <a:pt x="63983" y="45633"/>
                  </a:lnTo>
                  <a:lnTo>
                    <a:pt x="66398" y="43400"/>
                  </a:lnTo>
                  <a:lnTo>
                    <a:pt x="47022" y="43400"/>
                  </a:lnTo>
                  <a:lnTo>
                    <a:pt x="39718" y="47323"/>
                  </a:lnTo>
                  <a:lnTo>
                    <a:pt x="53480" y="46599"/>
                  </a:lnTo>
                  <a:lnTo>
                    <a:pt x="53480" y="61267"/>
                  </a:lnTo>
                  <a:lnTo>
                    <a:pt x="51368" y="62112"/>
                  </a:lnTo>
                  <a:lnTo>
                    <a:pt x="50160" y="62474"/>
                  </a:lnTo>
                  <a:lnTo>
                    <a:pt x="48893" y="62836"/>
                  </a:lnTo>
                  <a:lnTo>
                    <a:pt x="47444" y="63138"/>
                  </a:lnTo>
                  <a:lnTo>
                    <a:pt x="45814" y="63379"/>
                  </a:lnTo>
                  <a:lnTo>
                    <a:pt x="43943" y="63500"/>
                  </a:lnTo>
                  <a:lnTo>
                    <a:pt x="41891" y="63561"/>
                  </a:lnTo>
                  <a:lnTo>
                    <a:pt x="40080" y="63500"/>
                  </a:lnTo>
                  <a:lnTo>
                    <a:pt x="38269" y="63379"/>
                  </a:lnTo>
                  <a:lnTo>
                    <a:pt x="36519" y="63138"/>
                  </a:lnTo>
                  <a:lnTo>
                    <a:pt x="34768" y="62836"/>
                  </a:lnTo>
                  <a:lnTo>
                    <a:pt x="33138" y="62414"/>
                  </a:lnTo>
                  <a:lnTo>
                    <a:pt x="31509" y="61931"/>
                  </a:lnTo>
                  <a:lnTo>
                    <a:pt x="29939" y="61388"/>
                  </a:lnTo>
                  <a:lnTo>
                    <a:pt x="28430" y="60784"/>
                  </a:lnTo>
                  <a:lnTo>
                    <a:pt x="26982" y="60060"/>
                  </a:lnTo>
                  <a:lnTo>
                    <a:pt x="25593" y="59275"/>
                  </a:lnTo>
                  <a:lnTo>
                    <a:pt x="24205" y="58430"/>
                  </a:lnTo>
                  <a:lnTo>
                    <a:pt x="22937" y="57524"/>
                  </a:lnTo>
                  <a:lnTo>
                    <a:pt x="21670" y="56559"/>
                  </a:lnTo>
                  <a:lnTo>
                    <a:pt x="20463" y="55532"/>
                  </a:lnTo>
                  <a:lnTo>
                    <a:pt x="19376" y="54446"/>
                  </a:lnTo>
                  <a:lnTo>
                    <a:pt x="18290" y="53359"/>
                  </a:lnTo>
                  <a:lnTo>
                    <a:pt x="17263" y="52152"/>
                  </a:lnTo>
                  <a:lnTo>
                    <a:pt x="16298" y="50945"/>
                  </a:lnTo>
                  <a:lnTo>
                    <a:pt x="15392" y="49617"/>
                  </a:lnTo>
                  <a:lnTo>
                    <a:pt x="14547" y="48349"/>
                  </a:lnTo>
                  <a:lnTo>
                    <a:pt x="13763" y="46961"/>
                  </a:lnTo>
                  <a:lnTo>
                    <a:pt x="13038" y="45573"/>
                  </a:lnTo>
                  <a:lnTo>
                    <a:pt x="12435" y="44124"/>
                  </a:lnTo>
                  <a:lnTo>
                    <a:pt x="11831" y="42676"/>
                  </a:lnTo>
                  <a:lnTo>
                    <a:pt x="11288" y="41167"/>
                  </a:lnTo>
                  <a:lnTo>
                    <a:pt x="10865" y="39657"/>
                  </a:lnTo>
                  <a:lnTo>
                    <a:pt x="10443" y="38148"/>
                  </a:lnTo>
                  <a:lnTo>
                    <a:pt x="10141" y="36579"/>
                  </a:lnTo>
                  <a:lnTo>
                    <a:pt x="9899" y="35010"/>
                  </a:lnTo>
                  <a:lnTo>
                    <a:pt x="9718" y="33440"/>
                  </a:lnTo>
                  <a:lnTo>
                    <a:pt x="9598" y="31811"/>
                  </a:lnTo>
                  <a:lnTo>
                    <a:pt x="9598" y="30241"/>
                  </a:lnTo>
                  <a:lnTo>
                    <a:pt x="9598" y="28732"/>
                  </a:lnTo>
                  <a:lnTo>
                    <a:pt x="9718" y="27283"/>
                  </a:lnTo>
                  <a:lnTo>
                    <a:pt x="9839" y="25895"/>
                  </a:lnTo>
                  <a:lnTo>
                    <a:pt x="10080" y="24507"/>
                  </a:lnTo>
                  <a:lnTo>
                    <a:pt x="10322" y="23119"/>
                  </a:lnTo>
                  <a:lnTo>
                    <a:pt x="10684" y="21791"/>
                  </a:lnTo>
                  <a:lnTo>
                    <a:pt x="11046" y="20523"/>
                  </a:lnTo>
                  <a:lnTo>
                    <a:pt x="11469" y="19255"/>
                  </a:lnTo>
                  <a:lnTo>
                    <a:pt x="12012" y="18048"/>
                  </a:lnTo>
                  <a:lnTo>
                    <a:pt x="12555" y="16901"/>
                  </a:lnTo>
                  <a:lnTo>
                    <a:pt x="13159" y="15754"/>
                  </a:lnTo>
                  <a:lnTo>
                    <a:pt x="13763" y="14668"/>
                  </a:lnTo>
                  <a:lnTo>
                    <a:pt x="14487" y="13642"/>
                  </a:lnTo>
                  <a:lnTo>
                    <a:pt x="15211" y="12616"/>
                  </a:lnTo>
                  <a:lnTo>
                    <a:pt x="15996" y="11710"/>
                  </a:lnTo>
                  <a:lnTo>
                    <a:pt x="16841" y="10744"/>
                  </a:lnTo>
                  <a:lnTo>
                    <a:pt x="17686" y="9899"/>
                  </a:lnTo>
                  <a:lnTo>
                    <a:pt x="18591" y="9115"/>
                  </a:lnTo>
                  <a:lnTo>
                    <a:pt x="19557" y="8330"/>
                  </a:lnTo>
                  <a:lnTo>
                    <a:pt x="20523" y="7606"/>
                  </a:lnTo>
                  <a:lnTo>
                    <a:pt x="21549" y="6942"/>
                  </a:lnTo>
                  <a:lnTo>
                    <a:pt x="22636" y="6338"/>
                  </a:lnTo>
                  <a:lnTo>
                    <a:pt x="23722" y="5734"/>
                  </a:lnTo>
                  <a:lnTo>
                    <a:pt x="24809" y="5252"/>
                  </a:lnTo>
                  <a:lnTo>
                    <a:pt x="26016" y="4829"/>
                  </a:lnTo>
                  <a:lnTo>
                    <a:pt x="27163" y="4407"/>
                  </a:lnTo>
                  <a:lnTo>
                    <a:pt x="28370" y="4044"/>
                  </a:lnTo>
                  <a:lnTo>
                    <a:pt x="29638" y="3803"/>
                  </a:lnTo>
                  <a:lnTo>
                    <a:pt x="30905" y="3561"/>
                  </a:lnTo>
                  <a:lnTo>
                    <a:pt x="32233" y="3441"/>
                  </a:lnTo>
                  <a:lnTo>
                    <a:pt x="33501" y="3320"/>
                  </a:lnTo>
                  <a:lnTo>
                    <a:pt x="34889" y="3320"/>
                  </a:lnTo>
                  <a:lnTo>
                    <a:pt x="36821" y="3380"/>
                  </a:lnTo>
                  <a:lnTo>
                    <a:pt x="38692" y="3561"/>
                  </a:lnTo>
                  <a:lnTo>
                    <a:pt x="40382" y="3803"/>
                  </a:lnTo>
                  <a:lnTo>
                    <a:pt x="42012" y="4225"/>
                  </a:lnTo>
                  <a:lnTo>
                    <a:pt x="43521" y="4648"/>
                  </a:lnTo>
                  <a:lnTo>
                    <a:pt x="44969" y="5191"/>
                  </a:lnTo>
                  <a:lnTo>
                    <a:pt x="46297" y="5795"/>
                  </a:lnTo>
                  <a:lnTo>
                    <a:pt x="47504" y="6459"/>
                  </a:lnTo>
                  <a:lnTo>
                    <a:pt x="48651" y="7123"/>
                  </a:lnTo>
                  <a:lnTo>
                    <a:pt x="49677" y="7847"/>
                  </a:lnTo>
                  <a:lnTo>
                    <a:pt x="50643" y="8571"/>
                  </a:lnTo>
                  <a:lnTo>
                    <a:pt x="51549" y="9235"/>
                  </a:lnTo>
                  <a:lnTo>
                    <a:pt x="53118" y="10624"/>
                  </a:lnTo>
                  <a:lnTo>
                    <a:pt x="54386" y="11891"/>
                  </a:lnTo>
                  <a:lnTo>
                    <a:pt x="52152" y="15513"/>
                  </a:lnTo>
                  <a:lnTo>
                    <a:pt x="52152" y="15513"/>
                  </a:lnTo>
                  <a:lnTo>
                    <a:pt x="55351" y="14789"/>
                  </a:lnTo>
                  <a:lnTo>
                    <a:pt x="62897" y="7606"/>
                  </a:lnTo>
                  <a:lnTo>
                    <a:pt x="61146" y="6398"/>
                  </a:lnTo>
                  <a:lnTo>
                    <a:pt x="59999" y="5674"/>
                  </a:lnTo>
                  <a:lnTo>
                    <a:pt x="58671" y="4950"/>
                  </a:lnTo>
                  <a:lnTo>
                    <a:pt x="57162" y="4225"/>
                  </a:lnTo>
                  <a:lnTo>
                    <a:pt x="55351" y="3441"/>
                  </a:lnTo>
                  <a:lnTo>
                    <a:pt x="53239" y="2656"/>
                  </a:lnTo>
                  <a:lnTo>
                    <a:pt x="50824" y="1932"/>
                  </a:lnTo>
                  <a:lnTo>
                    <a:pt x="49195" y="1509"/>
                  </a:lnTo>
                  <a:lnTo>
                    <a:pt x="47565" y="1147"/>
                  </a:lnTo>
                  <a:lnTo>
                    <a:pt x="45814" y="785"/>
                  </a:lnTo>
                  <a:lnTo>
                    <a:pt x="44124" y="543"/>
                  </a:lnTo>
                  <a:lnTo>
                    <a:pt x="42313" y="302"/>
                  </a:lnTo>
                  <a:lnTo>
                    <a:pt x="40563" y="121"/>
                  </a:lnTo>
                  <a:lnTo>
                    <a:pt x="38692" y="61"/>
                  </a:lnTo>
                  <a:lnTo>
                    <a:pt x="36881" y="0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247172" y="1738550"/>
              <a:ext cx="1659950" cy="1681075"/>
            </a:xfrm>
            <a:custGeom>
              <a:avLst/>
              <a:gdLst/>
              <a:ahLst/>
              <a:cxnLst/>
              <a:rect l="0" t="0" r="0" b="0"/>
              <a:pathLst>
                <a:path w="66398" h="67243" fill="none" extrusionOk="0">
                  <a:moveTo>
                    <a:pt x="62897" y="62655"/>
                  </a:moveTo>
                  <a:lnTo>
                    <a:pt x="49859" y="65673"/>
                  </a:lnTo>
                  <a:lnTo>
                    <a:pt x="49859" y="65673"/>
                  </a:lnTo>
                  <a:lnTo>
                    <a:pt x="45935" y="66277"/>
                  </a:lnTo>
                  <a:lnTo>
                    <a:pt x="42193" y="66760"/>
                  </a:lnTo>
                  <a:lnTo>
                    <a:pt x="40382" y="66941"/>
                  </a:lnTo>
                  <a:lnTo>
                    <a:pt x="38511" y="67061"/>
                  </a:lnTo>
                  <a:lnTo>
                    <a:pt x="36639" y="67182"/>
                  </a:lnTo>
                  <a:lnTo>
                    <a:pt x="34768" y="67243"/>
                  </a:lnTo>
                  <a:lnTo>
                    <a:pt x="34768" y="67243"/>
                  </a:lnTo>
                  <a:lnTo>
                    <a:pt x="32475" y="67182"/>
                  </a:lnTo>
                  <a:lnTo>
                    <a:pt x="30241" y="67001"/>
                  </a:lnTo>
                  <a:lnTo>
                    <a:pt x="28068" y="66760"/>
                  </a:lnTo>
                  <a:lnTo>
                    <a:pt x="26076" y="66397"/>
                  </a:lnTo>
                  <a:lnTo>
                    <a:pt x="24084" y="65915"/>
                  </a:lnTo>
                  <a:lnTo>
                    <a:pt x="22213" y="65432"/>
                  </a:lnTo>
                  <a:lnTo>
                    <a:pt x="20402" y="64768"/>
                  </a:lnTo>
                  <a:lnTo>
                    <a:pt x="18712" y="64104"/>
                  </a:lnTo>
                  <a:lnTo>
                    <a:pt x="17082" y="63319"/>
                  </a:lnTo>
                  <a:lnTo>
                    <a:pt x="15513" y="62474"/>
                  </a:lnTo>
                  <a:lnTo>
                    <a:pt x="14064" y="61569"/>
                  </a:lnTo>
                  <a:lnTo>
                    <a:pt x="12676" y="60603"/>
                  </a:lnTo>
                  <a:lnTo>
                    <a:pt x="11408" y="59577"/>
                  </a:lnTo>
                  <a:lnTo>
                    <a:pt x="10141" y="58430"/>
                  </a:lnTo>
                  <a:lnTo>
                    <a:pt x="8994" y="57343"/>
                  </a:lnTo>
                  <a:lnTo>
                    <a:pt x="7907" y="56136"/>
                  </a:lnTo>
                  <a:lnTo>
                    <a:pt x="6942" y="54929"/>
                  </a:lnTo>
                  <a:lnTo>
                    <a:pt x="5976" y="53661"/>
                  </a:lnTo>
                  <a:lnTo>
                    <a:pt x="5131" y="52333"/>
                  </a:lnTo>
                  <a:lnTo>
                    <a:pt x="4346" y="51005"/>
                  </a:lnTo>
                  <a:lnTo>
                    <a:pt x="3622" y="49617"/>
                  </a:lnTo>
                  <a:lnTo>
                    <a:pt x="2958" y="48229"/>
                  </a:lnTo>
                  <a:lnTo>
                    <a:pt x="2415" y="46840"/>
                  </a:lnTo>
                  <a:lnTo>
                    <a:pt x="1871" y="45452"/>
                  </a:lnTo>
                  <a:lnTo>
                    <a:pt x="1449" y="44003"/>
                  </a:lnTo>
                  <a:lnTo>
                    <a:pt x="1026" y="42615"/>
                  </a:lnTo>
                  <a:lnTo>
                    <a:pt x="725" y="41167"/>
                  </a:lnTo>
                  <a:lnTo>
                    <a:pt x="423" y="39718"/>
                  </a:lnTo>
                  <a:lnTo>
                    <a:pt x="242" y="38330"/>
                  </a:lnTo>
                  <a:lnTo>
                    <a:pt x="121" y="36941"/>
                  </a:lnTo>
                  <a:lnTo>
                    <a:pt x="0" y="35553"/>
                  </a:lnTo>
                  <a:lnTo>
                    <a:pt x="0" y="34165"/>
                  </a:lnTo>
                  <a:lnTo>
                    <a:pt x="0" y="34165"/>
                  </a:lnTo>
                  <a:lnTo>
                    <a:pt x="0" y="32474"/>
                  </a:lnTo>
                  <a:lnTo>
                    <a:pt x="121" y="30845"/>
                  </a:lnTo>
                  <a:lnTo>
                    <a:pt x="362" y="29215"/>
                  </a:lnTo>
                  <a:lnTo>
                    <a:pt x="604" y="27585"/>
                  </a:lnTo>
                  <a:lnTo>
                    <a:pt x="966" y="26016"/>
                  </a:lnTo>
                  <a:lnTo>
                    <a:pt x="1388" y="24446"/>
                  </a:lnTo>
                  <a:lnTo>
                    <a:pt x="1871" y="22877"/>
                  </a:lnTo>
                  <a:lnTo>
                    <a:pt x="2475" y="21368"/>
                  </a:lnTo>
                  <a:lnTo>
                    <a:pt x="3139" y="19859"/>
                  </a:lnTo>
                  <a:lnTo>
                    <a:pt x="3863" y="18410"/>
                  </a:lnTo>
                  <a:lnTo>
                    <a:pt x="4648" y="16962"/>
                  </a:lnTo>
                  <a:lnTo>
                    <a:pt x="5493" y="15573"/>
                  </a:lnTo>
                  <a:lnTo>
                    <a:pt x="6459" y="14245"/>
                  </a:lnTo>
                  <a:lnTo>
                    <a:pt x="7485" y="12917"/>
                  </a:lnTo>
                  <a:lnTo>
                    <a:pt x="8571" y="11650"/>
                  </a:lnTo>
                  <a:lnTo>
                    <a:pt x="9718" y="10443"/>
                  </a:lnTo>
                  <a:lnTo>
                    <a:pt x="10926" y="9296"/>
                  </a:lnTo>
                  <a:lnTo>
                    <a:pt x="12193" y="8149"/>
                  </a:lnTo>
                  <a:lnTo>
                    <a:pt x="13581" y="7123"/>
                  </a:lnTo>
                  <a:lnTo>
                    <a:pt x="14970" y="6157"/>
                  </a:lnTo>
                  <a:lnTo>
                    <a:pt x="16479" y="5191"/>
                  </a:lnTo>
                  <a:lnTo>
                    <a:pt x="17988" y="4346"/>
                  </a:lnTo>
                  <a:lnTo>
                    <a:pt x="19618" y="3561"/>
                  </a:lnTo>
                  <a:lnTo>
                    <a:pt x="21308" y="2837"/>
                  </a:lnTo>
                  <a:lnTo>
                    <a:pt x="23058" y="2234"/>
                  </a:lnTo>
                  <a:lnTo>
                    <a:pt x="24809" y="1630"/>
                  </a:lnTo>
                  <a:lnTo>
                    <a:pt x="26680" y="1147"/>
                  </a:lnTo>
                  <a:lnTo>
                    <a:pt x="28611" y="725"/>
                  </a:lnTo>
                  <a:lnTo>
                    <a:pt x="30603" y="423"/>
                  </a:lnTo>
                  <a:lnTo>
                    <a:pt x="32656" y="181"/>
                  </a:lnTo>
                  <a:lnTo>
                    <a:pt x="34708" y="61"/>
                  </a:lnTo>
                  <a:lnTo>
                    <a:pt x="36881" y="0"/>
                  </a:lnTo>
                  <a:lnTo>
                    <a:pt x="36881" y="0"/>
                  </a:lnTo>
                  <a:lnTo>
                    <a:pt x="38692" y="61"/>
                  </a:lnTo>
                  <a:lnTo>
                    <a:pt x="40563" y="121"/>
                  </a:lnTo>
                  <a:lnTo>
                    <a:pt x="42313" y="302"/>
                  </a:lnTo>
                  <a:lnTo>
                    <a:pt x="44124" y="543"/>
                  </a:lnTo>
                  <a:lnTo>
                    <a:pt x="45814" y="785"/>
                  </a:lnTo>
                  <a:lnTo>
                    <a:pt x="47565" y="1147"/>
                  </a:lnTo>
                  <a:lnTo>
                    <a:pt x="49195" y="1509"/>
                  </a:lnTo>
                  <a:lnTo>
                    <a:pt x="50824" y="1932"/>
                  </a:lnTo>
                  <a:lnTo>
                    <a:pt x="50824" y="1932"/>
                  </a:lnTo>
                  <a:lnTo>
                    <a:pt x="53239" y="2656"/>
                  </a:lnTo>
                  <a:lnTo>
                    <a:pt x="55351" y="3441"/>
                  </a:lnTo>
                  <a:lnTo>
                    <a:pt x="57162" y="4225"/>
                  </a:lnTo>
                  <a:lnTo>
                    <a:pt x="58671" y="4950"/>
                  </a:lnTo>
                  <a:lnTo>
                    <a:pt x="59999" y="5674"/>
                  </a:lnTo>
                  <a:lnTo>
                    <a:pt x="61146" y="6398"/>
                  </a:lnTo>
                  <a:lnTo>
                    <a:pt x="62897" y="7606"/>
                  </a:lnTo>
                  <a:lnTo>
                    <a:pt x="55351" y="14789"/>
                  </a:lnTo>
                  <a:lnTo>
                    <a:pt x="52152" y="15513"/>
                  </a:lnTo>
                  <a:lnTo>
                    <a:pt x="54386" y="11891"/>
                  </a:lnTo>
                  <a:lnTo>
                    <a:pt x="54386" y="11891"/>
                  </a:lnTo>
                  <a:lnTo>
                    <a:pt x="53118" y="10624"/>
                  </a:lnTo>
                  <a:lnTo>
                    <a:pt x="51549" y="9235"/>
                  </a:lnTo>
                  <a:lnTo>
                    <a:pt x="50643" y="8571"/>
                  </a:lnTo>
                  <a:lnTo>
                    <a:pt x="49677" y="7847"/>
                  </a:lnTo>
                  <a:lnTo>
                    <a:pt x="48651" y="7123"/>
                  </a:lnTo>
                  <a:lnTo>
                    <a:pt x="47504" y="6459"/>
                  </a:lnTo>
                  <a:lnTo>
                    <a:pt x="46297" y="5795"/>
                  </a:lnTo>
                  <a:lnTo>
                    <a:pt x="44969" y="5191"/>
                  </a:lnTo>
                  <a:lnTo>
                    <a:pt x="43521" y="4648"/>
                  </a:lnTo>
                  <a:lnTo>
                    <a:pt x="42012" y="4225"/>
                  </a:lnTo>
                  <a:lnTo>
                    <a:pt x="40382" y="3803"/>
                  </a:lnTo>
                  <a:lnTo>
                    <a:pt x="38692" y="3561"/>
                  </a:lnTo>
                  <a:lnTo>
                    <a:pt x="36821" y="3380"/>
                  </a:lnTo>
                  <a:lnTo>
                    <a:pt x="34889" y="3320"/>
                  </a:lnTo>
                  <a:lnTo>
                    <a:pt x="34889" y="3320"/>
                  </a:lnTo>
                  <a:lnTo>
                    <a:pt x="33501" y="3320"/>
                  </a:lnTo>
                  <a:lnTo>
                    <a:pt x="32233" y="3441"/>
                  </a:lnTo>
                  <a:lnTo>
                    <a:pt x="30905" y="3561"/>
                  </a:lnTo>
                  <a:lnTo>
                    <a:pt x="29638" y="3803"/>
                  </a:lnTo>
                  <a:lnTo>
                    <a:pt x="28370" y="4044"/>
                  </a:lnTo>
                  <a:lnTo>
                    <a:pt x="27163" y="4407"/>
                  </a:lnTo>
                  <a:lnTo>
                    <a:pt x="26016" y="4829"/>
                  </a:lnTo>
                  <a:lnTo>
                    <a:pt x="24809" y="5252"/>
                  </a:lnTo>
                  <a:lnTo>
                    <a:pt x="23722" y="5734"/>
                  </a:lnTo>
                  <a:lnTo>
                    <a:pt x="22636" y="6338"/>
                  </a:lnTo>
                  <a:lnTo>
                    <a:pt x="21549" y="6942"/>
                  </a:lnTo>
                  <a:lnTo>
                    <a:pt x="20523" y="7606"/>
                  </a:lnTo>
                  <a:lnTo>
                    <a:pt x="19557" y="8330"/>
                  </a:lnTo>
                  <a:lnTo>
                    <a:pt x="18591" y="9115"/>
                  </a:lnTo>
                  <a:lnTo>
                    <a:pt x="17686" y="9899"/>
                  </a:lnTo>
                  <a:lnTo>
                    <a:pt x="16841" y="10744"/>
                  </a:lnTo>
                  <a:lnTo>
                    <a:pt x="15996" y="11710"/>
                  </a:lnTo>
                  <a:lnTo>
                    <a:pt x="15211" y="12616"/>
                  </a:lnTo>
                  <a:lnTo>
                    <a:pt x="14487" y="13642"/>
                  </a:lnTo>
                  <a:lnTo>
                    <a:pt x="13763" y="14668"/>
                  </a:lnTo>
                  <a:lnTo>
                    <a:pt x="13159" y="15754"/>
                  </a:lnTo>
                  <a:lnTo>
                    <a:pt x="12555" y="16901"/>
                  </a:lnTo>
                  <a:lnTo>
                    <a:pt x="12012" y="18048"/>
                  </a:lnTo>
                  <a:lnTo>
                    <a:pt x="11469" y="19255"/>
                  </a:lnTo>
                  <a:lnTo>
                    <a:pt x="11046" y="20523"/>
                  </a:lnTo>
                  <a:lnTo>
                    <a:pt x="10684" y="21791"/>
                  </a:lnTo>
                  <a:lnTo>
                    <a:pt x="10322" y="23119"/>
                  </a:lnTo>
                  <a:lnTo>
                    <a:pt x="10080" y="24507"/>
                  </a:lnTo>
                  <a:lnTo>
                    <a:pt x="9839" y="25895"/>
                  </a:lnTo>
                  <a:lnTo>
                    <a:pt x="9718" y="27283"/>
                  </a:lnTo>
                  <a:lnTo>
                    <a:pt x="9598" y="28732"/>
                  </a:lnTo>
                  <a:lnTo>
                    <a:pt x="9598" y="30241"/>
                  </a:lnTo>
                  <a:lnTo>
                    <a:pt x="9598" y="30241"/>
                  </a:lnTo>
                  <a:lnTo>
                    <a:pt x="9598" y="31811"/>
                  </a:lnTo>
                  <a:lnTo>
                    <a:pt x="9718" y="33440"/>
                  </a:lnTo>
                  <a:lnTo>
                    <a:pt x="9899" y="35010"/>
                  </a:lnTo>
                  <a:lnTo>
                    <a:pt x="10141" y="36579"/>
                  </a:lnTo>
                  <a:lnTo>
                    <a:pt x="10443" y="38148"/>
                  </a:lnTo>
                  <a:lnTo>
                    <a:pt x="10865" y="39657"/>
                  </a:lnTo>
                  <a:lnTo>
                    <a:pt x="11288" y="41167"/>
                  </a:lnTo>
                  <a:lnTo>
                    <a:pt x="11831" y="42676"/>
                  </a:lnTo>
                  <a:lnTo>
                    <a:pt x="12435" y="44124"/>
                  </a:lnTo>
                  <a:lnTo>
                    <a:pt x="13038" y="45573"/>
                  </a:lnTo>
                  <a:lnTo>
                    <a:pt x="13763" y="46961"/>
                  </a:lnTo>
                  <a:lnTo>
                    <a:pt x="14547" y="48349"/>
                  </a:lnTo>
                  <a:lnTo>
                    <a:pt x="15392" y="49617"/>
                  </a:lnTo>
                  <a:lnTo>
                    <a:pt x="16298" y="50945"/>
                  </a:lnTo>
                  <a:lnTo>
                    <a:pt x="17263" y="52152"/>
                  </a:lnTo>
                  <a:lnTo>
                    <a:pt x="18290" y="53359"/>
                  </a:lnTo>
                  <a:lnTo>
                    <a:pt x="19376" y="54446"/>
                  </a:lnTo>
                  <a:lnTo>
                    <a:pt x="20463" y="55532"/>
                  </a:lnTo>
                  <a:lnTo>
                    <a:pt x="21670" y="56559"/>
                  </a:lnTo>
                  <a:lnTo>
                    <a:pt x="22937" y="57524"/>
                  </a:lnTo>
                  <a:lnTo>
                    <a:pt x="24205" y="58430"/>
                  </a:lnTo>
                  <a:lnTo>
                    <a:pt x="25593" y="59275"/>
                  </a:lnTo>
                  <a:lnTo>
                    <a:pt x="26982" y="60060"/>
                  </a:lnTo>
                  <a:lnTo>
                    <a:pt x="28430" y="60784"/>
                  </a:lnTo>
                  <a:lnTo>
                    <a:pt x="29939" y="61388"/>
                  </a:lnTo>
                  <a:lnTo>
                    <a:pt x="31509" y="61931"/>
                  </a:lnTo>
                  <a:lnTo>
                    <a:pt x="33138" y="62414"/>
                  </a:lnTo>
                  <a:lnTo>
                    <a:pt x="34768" y="62836"/>
                  </a:lnTo>
                  <a:lnTo>
                    <a:pt x="36519" y="63138"/>
                  </a:lnTo>
                  <a:lnTo>
                    <a:pt x="38269" y="63379"/>
                  </a:lnTo>
                  <a:lnTo>
                    <a:pt x="40080" y="63500"/>
                  </a:lnTo>
                  <a:lnTo>
                    <a:pt x="41891" y="63561"/>
                  </a:lnTo>
                  <a:lnTo>
                    <a:pt x="41891" y="63561"/>
                  </a:lnTo>
                  <a:lnTo>
                    <a:pt x="43943" y="63500"/>
                  </a:lnTo>
                  <a:lnTo>
                    <a:pt x="45814" y="63379"/>
                  </a:lnTo>
                  <a:lnTo>
                    <a:pt x="47444" y="63138"/>
                  </a:lnTo>
                  <a:lnTo>
                    <a:pt x="48893" y="62836"/>
                  </a:lnTo>
                  <a:lnTo>
                    <a:pt x="50160" y="62474"/>
                  </a:lnTo>
                  <a:lnTo>
                    <a:pt x="51368" y="62112"/>
                  </a:lnTo>
                  <a:lnTo>
                    <a:pt x="53480" y="61267"/>
                  </a:lnTo>
                  <a:lnTo>
                    <a:pt x="53480" y="46599"/>
                  </a:lnTo>
                  <a:lnTo>
                    <a:pt x="39718" y="47323"/>
                  </a:lnTo>
                  <a:lnTo>
                    <a:pt x="47022" y="43400"/>
                  </a:lnTo>
                  <a:lnTo>
                    <a:pt x="66398" y="43400"/>
                  </a:lnTo>
                  <a:lnTo>
                    <a:pt x="63983" y="45633"/>
                  </a:lnTo>
                  <a:lnTo>
                    <a:pt x="63983" y="45633"/>
                  </a:lnTo>
                  <a:lnTo>
                    <a:pt x="63621" y="45995"/>
                  </a:lnTo>
                  <a:lnTo>
                    <a:pt x="63379" y="46297"/>
                  </a:lnTo>
                  <a:lnTo>
                    <a:pt x="63198" y="46659"/>
                  </a:lnTo>
                  <a:lnTo>
                    <a:pt x="63078" y="47142"/>
                  </a:lnTo>
                  <a:lnTo>
                    <a:pt x="63078" y="47142"/>
                  </a:lnTo>
                  <a:lnTo>
                    <a:pt x="62957" y="49255"/>
                  </a:lnTo>
                  <a:lnTo>
                    <a:pt x="62897" y="51488"/>
                  </a:lnTo>
                  <a:lnTo>
                    <a:pt x="62897" y="62655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extrusionOk="0">
                  <a:moveTo>
                    <a:pt x="6882" y="1"/>
                  </a:moveTo>
                  <a:lnTo>
                    <a:pt x="1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close/>
                </a:path>
              </a:pathLst>
            </a:custGeom>
            <a:solidFill>
              <a:srgbClr val="49A942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5530275" y="1685724"/>
              <a:ext cx="602125" cy="1614700"/>
            </a:xfrm>
            <a:custGeom>
              <a:avLst/>
              <a:gdLst/>
              <a:ahLst/>
              <a:cxnLst/>
              <a:rect l="0" t="0" r="0" b="0"/>
              <a:pathLst>
                <a:path w="24085" h="64588" fill="none" extrusionOk="0">
                  <a:moveTo>
                    <a:pt x="19437" y="62112"/>
                  </a:moveTo>
                  <a:lnTo>
                    <a:pt x="19437" y="62112"/>
                  </a:lnTo>
                  <a:lnTo>
                    <a:pt x="18411" y="61991"/>
                  </a:lnTo>
                  <a:lnTo>
                    <a:pt x="17566" y="61810"/>
                  </a:lnTo>
                  <a:lnTo>
                    <a:pt x="17264" y="61690"/>
                  </a:lnTo>
                  <a:lnTo>
                    <a:pt x="16962" y="61569"/>
                  </a:lnTo>
                  <a:lnTo>
                    <a:pt x="16660" y="61388"/>
                  </a:lnTo>
                  <a:lnTo>
                    <a:pt x="16479" y="61146"/>
                  </a:lnTo>
                  <a:lnTo>
                    <a:pt x="16298" y="60905"/>
                  </a:lnTo>
                  <a:lnTo>
                    <a:pt x="16117" y="60603"/>
                  </a:lnTo>
                  <a:lnTo>
                    <a:pt x="15997" y="60301"/>
                  </a:lnTo>
                  <a:lnTo>
                    <a:pt x="15936" y="59879"/>
                  </a:lnTo>
                  <a:lnTo>
                    <a:pt x="15815" y="58973"/>
                  </a:lnTo>
                  <a:lnTo>
                    <a:pt x="15755" y="57766"/>
                  </a:lnTo>
                  <a:lnTo>
                    <a:pt x="15755" y="56740"/>
                  </a:lnTo>
                  <a:lnTo>
                    <a:pt x="15755" y="5976"/>
                  </a:lnTo>
                  <a:lnTo>
                    <a:pt x="15755" y="5976"/>
                  </a:lnTo>
                  <a:lnTo>
                    <a:pt x="15815" y="5433"/>
                  </a:lnTo>
                  <a:lnTo>
                    <a:pt x="15815" y="5433"/>
                  </a:lnTo>
                  <a:lnTo>
                    <a:pt x="15997" y="4347"/>
                  </a:lnTo>
                  <a:lnTo>
                    <a:pt x="16238" y="3441"/>
                  </a:lnTo>
                  <a:lnTo>
                    <a:pt x="16540" y="2717"/>
                  </a:lnTo>
                  <a:lnTo>
                    <a:pt x="16962" y="2113"/>
                  </a:lnTo>
                  <a:lnTo>
                    <a:pt x="17506" y="1630"/>
                  </a:lnTo>
                  <a:lnTo>
                    <a:pt x="18170" y="1087"/>
                  </a:lnTo>
                  <a:lnTo>
                    <a:pt x="18954" y="604"/>
                  </a:lnTo>
                  <a:lnTo>
                    <a:pt x="19920" y="1"/>
                  </a:lnTo>
                  <a:lnTo>
                    <a:pt x="6882" y="1"/>
                  </a:lnTo>
                  <a:lnTo>
                    <a:pt x="1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3320"/>
                  </a:lnTo>
                  <a:lnTo>
                    <a:pt x="7003" y="56740"/>
                  </a:lnTo>
                  <a:lnTo>
                    <a:pt x="7003" y="59758"/>
                  </a:lnTo>
                  <a:lnTo>
                    <a:pt x="7003" y="59758"/>
                  </a:lnTo>
                  <a:lnTo>
                    <a:pt x="7003" y="60362"/>
                  </a:lnTo>
                  <a:lnTo>
                    <a:pt x="6942" y="60905"/>
                  </a:lnTo>
                  <a:lnTo>
                    <a:pt x="6761" y="61388"/>
                  </a:lnTo>
                  <a:lnTo>
                    <a:pt x="6580" y="61810"/>
                  </a:lnTo>
                  <a:lnTo>
                    <a:pt x="6218" y="62354"/>
                  </a:lnTo>
                  <a:lnTo>
                    <a:pt x="5795" y="62957"/>
                  </a:lnTo>
                  <a:lnTo>
                    <a:pt x="4528" y="64587"/>
                  </a:lnTo>
                  <a:lnTo>
                    <a:pt x="20705" y="64587"/>
                  </a:lnTo>
                  <a:lnTo>
                    <a:pt x="24085" y="62595"/>
                  </a:lnTo>
                  <a:lnTo>
                    <a:pt x="24085" y="62595"/>
                  </a:lnTo>
                  <a:lnTo>
                    <a:pt x="21731" y="62354"/>
                  </a:lnTo>
                  <a:lnTo>
                    <a:pt x="19437" y="6211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extrusionOk="0">
                  <a:moveTo>
                    <a:pt x="18230" y="3018"/>
                  </a:moveTo>
                  <a:lnTo>
                    <a:pt x="19135" y="3079"/>
                  </a:lnTo>
                  <a:lnTo>
                    <a:pt x="19980" y="3199"/>
                  </a:lnTo>
                  <a:lnTo>
                    <a:pt x="20886" y="3441"/>
                  </a:lnTo>
                  <a:lnTo>
                    <a:pt x="21671" y="3682"/>
                  </a:lnTo>
                  <a:lnTo>
                    <a:pt x="22455" y="4105"/>
                  </a:lnTo>
                  <a:lnTo>
                    <a:pt x="23180" y="4527"/>
                  </a:lnTo>
                  <a:lnTo>
                    <a:pt x="23904" y="5010"/>
                  </a:lnTo>
                  <a:lnTo>
                    <a:pt x="24568" y="5554"/>
                  </a:lnTo>
                  <a:lnTo>
                    <a:pt x="25111" y="6097"/>
                  </a:lnTo>
                  <a:lnTo>
                    <a:pt x="25654" y="6761"/>
                  </a:lnTo>
                  <a:lnTo>
                    <a:pt x="26077" y="7364"/>
                  </a:lnTo>
                  <a:lnTo>
                    <a:pt x="26499" y="8028"/>
                  </a:lnTo>
                  <a:lnTo>
                    <a:pt x="26801" y="8753"/>
                  </a:lnTo>
                  <a:lnTo>
                    <a:pt x="26982" y="9417"/>
                  </a:lnTo>
                  <a:lnTo>
                    <a:pt x="27163" y="10141"/>
                  </a:lnTo>
                  <a:lnTo>
                    <a:pt x="27224" y="10805"/>
                  </a:lnTo>
                  <a:lnTo>
                    <a:pt x="27163" y="11228"/>
                  </a:lnTo>
                  <a:lnTo>
                    <a:pt x="27043" y="11650"/>
                  </a:lnTo>
                  <a:lnTo>
                    <a:pt x="26801" y="11952"/>
                  </a:lnTo>
                  <a:lnTo>
                    <a:pt x="26499" y="12254"/>
                  </a:lnTo>
                  <a:lnTo>
                    <a:pt x="26137" y="12555"/>
                  </a:lnTo>
                  <a:lnTo>
                    <a:pt x="25715" y="12797"/>
                  </a:lnTo>
                  <a:lnTo>
                    <a:pt x="24568" y="13280"/>
                  </a:lnTo>
                  <a:lnTo>
                    <a:pt x="8089" y="20402"/>
                  </a:lnTo>
                  <a:lnTo>
                    <a:pt x="7908" y="17988"/>
                  </a:lnTo>
                  <a:lnTo>
                    <a:pt x="7787" y="16781"/>
                  </a:lnTo>
                  <a:lnTo>
                    <a:pt x="7787" y="15634"/>
                  </a:lnTo>
                  <a:lnTo>
                    <a:pt x="7787" y="14728"/>
                  </a:lnTo>
                  <a:lnTo>
                    <a:pt x="7848" y="13883"/>
                  </a:lnTo>
                  <a:lnTo>
                    <a:pt x="7969" y="13038"/>
                  </a:lnTo>
                  <a:lnTo>
                    <a:pt x="8089" y="12254"/>
                  </a:lnTo>
                  <a:lnTo>
                    <a:pt x="8270" y="11529"/>
                  </a:lnTo>
                  <a:lnTo>
                    <a:pt x="8451" y="10805"/>
                  </a:lnTo>
                  <a:lnTo>
                    <a:pt x="8633" y="10141"/>
                  </a:lnTo>
                  <a:lnTo>
                    <a:pt x="8934" y="9537"/>
                  </a:lnTo>
                  <a:lnTo>
                    <a:pt x="9176" y="8934"/>
                  </a:lnTo>
                  <a:lnTo>
                    <a:pt x="9478" y="8330"/>
                  </a:lnTo>
                  <a:lnTo>
                    <a:pt x="10142" y="7304"/>
                  </a:lnTo>
                  <a:lnTo>
                    <a:pt x="10866" y="6399"/>
                  </a:lnTo>
                  <a:lnTo>
                    <a:pt x="11651" y="5614"/>
                  </a:lnTo>
                  <a:lnTo>
                    <a:pt x="12435" y="4950"/>
                  </a:lnTo>
                  <a:lnTo>
                    <a:pt x="13341" y="4407"/>
                  </a:lnTo>
                  <a:lnTo>
                    <a:pt x="14186" y="3984"/>
                  </a:lnTo>
                  <a:lnTo>
                    <a:pt x="15031" y="3622"/>
                  </a:lnTo>
                  <a:lnTo>
                    <a:pt x="15876" y="3320"/>
                  </a:lnTo>
                  <a:lnTo>
                    <a:pt x="16721" y="3139"/>
                  </a:lnTo>
                  <a:lnTo>
                    <a:pt x="17506" y="3018"/>
                  </a:lnTo>
                  <a:close/>
                  <a:moveTo>
                    <a:pt x="20765" y="0"/>
                  </a:moveTo>
                  <a:lnTo>
                    <a:pt x="19860" y="61"/>
                  </a:lnTo>
                  <a:lnTo>
                    <a:pt x="18954" y="121"/>
                  </a:lnTo>
                  <a:lnTo>
                    <a:pt x="18109" y="181"/>
                  </a:lnTo>
                  <a:lnTo>
                    <a:pt x="17204" y="363"/>
                  </a:lnTo>
                  <a:lnTo>
                    <a:pt x="16298" y="544"/>
                  </a:lnTo>
                  <a:lnTo>
                    <a:pt x="15393" y="725"/>
                  </a:lnTo>
                  <a:lnTo>
                    <a:pt x="14488" y="1026"/>
                  </a:lnTo>
                  <a:lnTo>
                    <a:pt x="13582" y="1328"/>
                  </a:lnTo>
                  <a:lnTo>
                    <a:pt x="12677" y="1630"/>
                  </a:lnTo>
                  <a:lnTo>
                    <a:pt x="11771" y="2053"/>
                  </a:lnTo>
                  <a:lnTo>
                    <a:pt x="10926" y="2475"/>
                  </a:lnTo>
                  <a:lnTo>
                    <a:pt x="10081" y="2958"/>
                  </a:lnTo>
                  <a:lnTo>
                    <a:pt x="9236" y="3441"/>
                  </a:lnTo>
                  <a:lnTo>
                    <a:pt x="8451" y="3984"/>
                  </a:lnTo>
                  <a:lnTo>
                    <a:pt x="7667" y="4588"/>
                  </a:lnTo>
                  <a:lnTo>
                    <a:pt x="6882" y="5191"/>
                  </a:lnTo>
                  <a:lnTo>
                    <a:pt x="6158" y="5916"/>
                  </a:lnTo>
                  <a:lnTo>
                    <a:pt x="5433" y="6580"/>
                  </a:lnTo>
                  <a:lnTo>
                    <a:pt x="4769" y="7364"/>
                  </a:lnTo>
                  <a:lnTo>
                    <a:pt x="4105" y="8149"/>
                  </a:lnTo>
                  <a:lnTo>
                    <a:pt x="3502" y="8994"/>
                  </a:lnTo>
                  <a:lnTo>
                    <a:pt x="2898" y="9900"/>
                  </a:lnTo>
                  <a:lnTo>
                    <a:pt x="2415" y="10805"/>
                  </a:lnTo>
                  <a:lnTo>
                    <a:pt x="1932" y="11771"/>
                  </a:lnTo>
                  <a:lnTo>
                    <a:pt x="1510" y="12737"/>
                  </a:lnTo>
                  <a:lnTo>
                    <a:pt x="1087" y="13823"/>
                  </a:lnTo>
                  <a:lnTo>
                    <a:pt x="786" y="14910"/>
                  </a:lnTo>
                  <a:lnTo>
                    <a:pt x="484" y="15996"/>
                  </a:lnTo>
                  <a:lnTo>
                    <a:pt x="303" y="17203"/>
                  </a:lnTo>
                  <a:lnTo>
                    <a:pt x="122" y="18411"/>
                  </a:lnTo>
                  <a:lnTo>
                    <a:pt x="1" y="19678"/>
                  </a:lnTo>
                  <a:lnTo>
                    <a:pt x="1" y="20946"/>
                  </a:lnTo>
                  <a:lnTo>
                    <a:pt x="1" y="22274"/>
                  </a:lnTo>
                  <a:lnTo>
                    <a:pt x="122" y="23541"/>
                  </a:lnTo>
                  <a:lnTo>
                    <a:pt x="303" y="24869"/>
                  </a:lnTo>
                  <a:lnTo>
                    <a:pt x="544" y="26197"/>
                  </a:lnTo>
                  <a:lnTo>
                    <a:pt x="846" y="27525"/>
                  </a:lnTo>
                  <a:lnTo>
                    <a:pt x="1208" y="28793"/>
                  </a:lnTo>
                  <a:lnTo>
                    <a:pt x="1691" y="30121"/>
                  </a:lnTo>
                  <a:lnTo>
                    <a:pt x="2174" y="31388"/>
                  </a:lnTo>
                  <a:lnTo>
                    <a:pt x="2778" y="32656"/>
                  </a:lnTo>
                  <a:lnTo>
                    <a:pt x="3502" y="33863"/>
                  </a:lnTo>
                  <a:lnTo>
                    <a:pt x="4226" y="35010"/>
                  </a:lnTo>
                  <a:lnTo>
                    <a:pt x="5071" y="36157"/>
                  </a:lnTo>
                  <a:lnTo>
                    <a:pt x="5977" y="37243"/>
                  </a:lnTo>
                  <a:lnTo>
                    <a:pt x="7003" y="38269"/>
                  </a:lnTo>
                  <a:lnTo>
                    <a:pt x="8089" y="39235"/>
                  </a:lnTo>
                  <a:lnTo>
                    <a:pt x="9236" y="40080"/>
                  </a:lnTo>
                  <a:lnTo>
                    <a:pt x="10081" y="40684"/>
                  </a:lnTo>
                  <a:lnTo>
                    <a:pt x="10987" y="41227"/>
                  </a:lnTo>
                  <a:lnTo>
                    <a:pt x="11832" y="41650"/>
                  </a:lnTo>
                  <a:lnTo>
                    <a:pt x="12677" y="42072"/>
                  </a:lnTo>
                  <a:lnTo>
                    <a:pt x="13522" y="42374"/>
                  </a:lnTo>
                  <a:lnTo>
                    <a:pt x="14307" y="42676"/>
                  </a:lnTo>
                  <a:lnTo>
                    <a:pt x="15152" y="42917"/>
                  </a:lnTo>
                  <a:lnTo>
                    <a:pt x="15936" y="43098"/>
                  </a:lnTo>
                  <a:lnTo>
                    <a:pt x="17445" y="43400"/>
                  </a:lnTo>
                  <a:lnTo>
                    <a:pt x="18834" y="43581"/>
                  </a:lnTo>
                  <a:lnTo>
                    <a:pt x="20162" y="43641"/>
                  </a:lnTo>
                  <a:lnTo>
                    <a:pt x="22335" y="43641"/>
                  </a:lnTo>
                  <a:lnTo>
                    <a:pt x="23421" y="43581"/>
                  </a:lnTo>
                  <a:lnTo>
                    <a:pt x="24508" y="43460"/>
                  </a:lnTo>
                  <a:lnTo>
                    <a:pt x="25594" y="43279"/>
                  </a:lnTo>
                  <a:lnTo>
                    <a:pt x="26741" y="43038"/>
                  </a:lnTo>
                  <a:lnTo>
                    <a:pt x="27827" y="42736"/>
                  </a:lnTo>
                  <a:lnTo>
                    <a:pt x="28974" y="42374"/>
                  </a:lnTo>
                  <a:lnTo>
                    <a:pt x="30121" y="41891"/>
                  </a:lnTo>
                  <a:lnTo>
                    <a:pt x="30845" y="41529"/>
                  </a:lnTo>
                  <a:lnTo>
                    <a:pt x="31570" y="41106"/>
                  </a:lnTo>
                  <a:lnTo>
                    <a:pt x="33079" y="40261"/>
                  </a:lnTo>
                  <a:lnTo>
                    <a:pt x="37908" y="35734"/>
                  </a:lnTo>
                  <a:lnTo>
                    <a:pt x="35493" y="36881"/>
                  </a:lnTo>
                  <a:lnTo>
                    <a:pt x="34286" y="37424"/>
                  </a:lnTo>
                  <a:lnTo>
                    <a:pt x="32958" y="37907"/>
                  </a:lnTo>
                  <a:lnTo>
                    <a:pt x="31570" y="38330"/>
                  </a:lnTo>
                  <a:lnTo>
                    <a:pt x="30061" y="38632"/>
                  </a:lnTo>
                  <a:lnTo>
                    <a:pt x="28491" y="38813"/>
                  </a:lnTo>
                  <a:lnTo>
                    <a:pt x="27707" y="38873"/>
                  </a:lnTo>
                  <a:lnTo>
                    <a:pt x="26801" y="38933"/>
                  </a:lnTo>
                  <a:lnTo>
                    <a:pt x="26017" y="38873"/>
                  </a:lnTo>
                  <a:lnTo>
                    <a:pt x="25232" y="38813"/>
                  </a:lnTo>
                  <a:lnTo>
                    <a:pt x="24447" y="38752"/>
                  </a:lnTo>
                  <a:lnTo>
                    <a:pt x="23662" y="38632"/>
                  </a:lnTo>
                  <a:lnTo>
                    <a:pt x="22878" y="38450"/>
                  </a:lnTo>
                  <a:lnTo>
                    <a:pt x="22093" y="38209"/>
                  </a:lnTo>
                  <a:lnTo>
                    <a:pt x="21369" y="37968"/>
                  </a:lnTo>
                  <a:lnTo>
                    <a:pt x="20584" y="37666"/>
                  </a:lnTo>
                  <a:lnTo>
                    <a:pt x="19860" y="37364"/>
                  </a:lnTo>
                  <a:lnTo>
                    <a:pt x="19135" y="37002"/>
                  </a:lnTo>
                  <a:lnTo>
                    <a:pt x="18411" y="36640"/>
                  </a:lnTo>
                  <a:lnTo>
                    <a:pt x="17747" y="36157"/>
                  </a:lnTo>
                  <a:lnTo>
                    <a:pt x="17023" y="35734"/>
                  </a:lnTo>
                  <a:lnTo>
                    <a:pt x="16359" y="35251"/>
                  </a:lnTo>
                  <a:lnTo>
                    <a:pt x="15755" y="34708"/>
                  </a:lnTo>
                  <a:lnTo>
                    <a:pt x="15091" y="34104"/>
                  </a:lnTo>
                  <a:lnTo>
                    <a:pt x="14488" y="33501"/>
                  </a:lnTo>
                  <a:lnTo>
                    <a:pt x="13884" y="32897"/>
                  </a:lnTo>
                  <a:lnTo>
                    <a:pt x="13341" y="32233"/>
                  </a:lnTo>
                  <a:lnTo>
                    <a:pt x="12797" y="31509"/>
                  </a:lnTo>
                  <a:lnTo>
                    <a:pt x="12254" y="30785"/>
                  </a:lnTo>
                  <a:lnTo>
                    <a:pt x="11771" y="30000"/>
                  </a:lnTo>
                  <a:lnTo>
                    <a:pt x="11288" y="29215"/>
                  </a:lnTo>
                  <a:lnTo>
                    <a:pt x="10806" y="28370"/>
                  </a:lnTo>
                  <a:lnTo>
                    <a:pt x="10383" y="27525"/>
                  </a:lnTo>
                  <a:lnTo>
                    <a:pt x="9960" y="26620"/>
                  </a:lnTo>
                  <a:lnTo>
                    <a:pt x="9598" y="25714"/>
                  </a:lnTo>
                  <a:lnTo>
                    <a:pt x="9236" y="24748"/>
                  </a:lnTo>
                  <a:lnTo>
                    <a:pt x="8934" y="23783"/>
                  </a:lnTo>
                  <a:lnTo>
                    <a:pt x="8633" y="22817"/>
                  </a:lnTo>
                  <a:lnTo>
                    <a:pt x="8391" y="21730"/>
                  </a:lnTo>
                  <a:lnTo>
                    <a:pt x="8150" y="20704"/>
                  </a:lnTo>
                  <a:lnTo>
                    <a:pt x="15152" y="20161"/>
                  </a:lnTo>
                  <a:lnTo>
                    <a:pt x="36459" y="11529"/>
                  </a:lnTo>
                  <a:lnTo>
                    <a:pt x="36157" y="10684"/>
                  </a:lnTo>
                  <a:lnTo>
                    <a:pt x="35795" y="9658"/>
                  </a:lnTo>
                  <a:lnTo>
                    <a:pt x="35373" y="8572"/>
                  </a:lnTo>
                  <a:lnTo>
                    <a:pt x="34709" y="7364"/>
                  </a:lnTo>
                  <a:lnTo>
                    <a:pt x="34346" y="6761"/>
                  </a:lnTo>
                  <a:lnTo>
                    <a:pt x="33924" y="6157"/>
                  </a:lnTo>
                  <a:lnTo>
                    <a:pt x="33441" y="5554"/>
                  </a:lnTo>
                  <a:lnTo>
                    <a:pt x="32898" y="4950"/>
                  </a:lnTo>
                  <a:lnTo>
                    <a:pt x="32294" y="4286"/>
                  </a:lnTo>
                  <a:lnTo>
                    <a:pt x="31630" y="3682"/>
                  </a:lnTo>
                  <a:lnTo>
                    <a:pt x="30906" y="3139"/>
                  </a:lnTo>
                  <a:lnTo>
                    <a:pt x="30121" y="2536"/>
                  </a:lnTo>
                  <a:lnTo>
                    <a:pt x="29035" y="1932"/>
                  </a:lnTo>
                  <a:lnTo>
                    <a:pt x="27948" y="1449"/>
                  </a:lnTo>
                  <a:lnTo>
                    <a:pt x="26801" y="966"/>
                  </a:lnTo>
                  <a:lnTo>
                    <a:pt x="25654" y="664"/>
                  </a:lnTo>
                  <a:lnTo>
                    <a:pt x="24447" y="363"/>
                  </a:lnTo>
                  <a:lnTo>
                    <a:pt x="23240" y="181"/>
                  </a:lnTo>
                  <a:lnTo>
                    <a:pt x="21972" y="61"/>
                  </a:lnTo>
                  <a:lnTo>
                    <a:pt x="20765" y="0"/>
                  </a:lnTo>
                  <a:close/>
                </a:path>
              </a:pathLst>
            </a:custGeom>
            <a:solidFill>
              <a:srgbClr val="ED174F"/>
            </a:solidFill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343648" y="2328573"/>
              <a:ext cx="485925" cy="434625"/>
            </a:xfrm>
            <a:custGeom>
              <a:avLst/>
              <a:gdLst/>
              <a:ahLst/>
              <a:cxnLst/>
              <a:rect l="0" t="0" r="0" b="0"/>
              <a:pathLst>
                <a:path w="19437" h="17385" fill="none" extrusionOk="0">
                  <a:moveTo>
                    <a:pt x="16781" y="10262"/>
                  </a:moveTo>
                  <a:lnTo>
                    <a:pt x="16781" y="10262"/>
                  </a:lnTo>
                  <a:lnTo>
                    <a:pt x="17928" y="9779"/>
                  </a:lnTo>
                  <a:lnTo>
                    <a:pt x="18350" y="9537"/>
                  </a:lnTo>
                  <a:lnTo>
                    <a:pt x="18712" y="9236"/>
                  </a:lnTo>
                  <a:lnTo>
                    <a:pt x="19014" y="8934"/>
                  </a:lnTo>
                  <a:lnTo>
                    <a:pt x="19256" y="8632"/>
                  </a:lnTo>
                  <a:lnTo>
                    <a:pt x="19376" y="8210"/>
                  </a:lnTo>
                  <a:lnTo>
                    <a:pt x="19437" y="7787"/>
                  </a:lnTo>
                  <a:lnTo>
                    <a:pt x="19437" y="7787"/>
                  </a:lnTo>
                  <a:lnTo>
                    <a:pt x="19376" y="7123"/>
                  </a:lnTo>
                  <a:lnTo>
                    <a:pt x="19195" y="6399"/>
                  </a:lnTo>
                  <a:lnTo>
                    <a:pt x="19014" y="5735"/>
                  </a:lnTo>
                  <a:lnTo>
                    <a:pt x="18712" y="5010"/>
                  </a:lnTo>
                  <a:lnTo>
                    <a:pt x="18290" y="4346"/>
                  </a:lnTo>
                  <a:lnTo>
                    <a:pt x="17867" y="3743"/>
                  </a:lnTo>
                  <a:lnTo>
                    <a:pt x="17324" y="3079"/>
                  </a:lnTo>
                  <a:lnTo>
                    <a:pt x="16781" y="2536"/>
                  </a:lnTo>
                  <a:lnTo>
                    <a:pt x="16117" y="1992"/>
                  </a:lnTo>
                  <a:lnTo>
                    <a:pt x="15393" y="1509"/>
                  </a:lnTo>
                  <a:lnTo>
                    <a:pt x="14668" y="1087"/>
                  </a:lnTo>
                  <a:lnTo>
                    <a:pt x="13884" y="664"/>
                  </a:lnTo>
                  <a:lnTo>
                    <a:pt x="13099" y="423"/>
                  </a:lnTo>
                  <a:lnTo>
                    <a:pt x="12193" y="181"/>
                  </a:lnTo>
                  <a:lnTo>
                    <a:pt x="11348" y="61"/>
                  </a:lnTo>
                  <a:lnTo>
                    <a:pt x="10443" y="0"/>
                  </a:lnTo>
                  <a:lnTo>
                    <a:pt x="10443" y="0"/>
                  </a:lnTo>
                  <a:lnTo>
                    <a:pt x="9719" y="0"/>
                  </a:lnTo>
                  <a:lnTo>
                    <a:pt x="8934" y="121"/>
                  </a:lnTo>
                  <a:lnTo>
                    <a:pt x="8089" y="302"/>
                  </a:lnTo>
                  <a:lnTo>
                    <a:pt x="7244" y="604"/>
                  </a:lnTo>
                  <a:lnTo>
                    <a:pt x="6399" y="966"/>
                  </a:lnTo>
                  <a:lnTo>
                    <a:pt x="5554" y="1389"/>
                  </a:lnTo>
                  <a:lnTo>
                    <a:pt x="4648" y="1932"/>
                  </a:lnTo>
                  <a:lnTo>
                    <a:pt x="3864" y="2596"/>
                  </a:lnTo>
                  <a:lnTo>
                    <a:pt x="3079" y="3381"/>
                  </a:lnTo>
                  <a:lnTo>
                    <a:pt x="2355" y="4286"/>
                  </a:lnTo>
                  <a:lnTo>
                    <a:pt x="1691" y="5312"/>
                  </a:lnTo>
                  <a:lnTo>
                    <a:pt x="1389" y="5916"/>
                  </a:lnTo>
                  <a:lnTo>
                    <a:pt x="1147" y="6519"/>
                  </a:lnTo>
                  <a:lnTo>
                    <a:pt x="846" y="7123"/>
                  </a:lnTo>
                  <a:lnTo>
                    <a:pt x="664" y="7787"/>
                  </a:lnTo>
                  <a:lnTo>
                    <a:pt x="483" y="8511"/>
                  </a:lnTo>
                  <a:lnTo>
                    <a:pt x="302" y="9236"/>
                  </a:lnTo>
                  <a:lnTo>
                    <a:pt x="182" y="10020"/>
                  </a:lnTo>
                  <a:lnTo>
                    <a:pt x="61" y="10865"/>
                  </a:lnTo>
                  <a:lnTo>
                    <a:pt x="0" y="11710"/>
                  </a:lnTo>
                  <a:lnTo>
                    <a:pt x="0" y="12616"/>
                  </a:lnTo>
                  <a:lnTo>
                    <a:pt x="0" y="12616"/>
                  </a:lnTo>
                  <a:lnTo>
                    <a:pt x="0" y="13763"/>
                  </a:lnTo>
                  <a:lnTo>
                    <a:pt x="121" y="14970"/>
                  </a:lnTo>
                  <a:lnTo>
                    <a:pt x="302" y="17384"/>
                  </a:lnTo>
                  <a:lnTo>
                    <a:pt x="16781" y="1026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148976" y="2253125"/>
              <a:ext cx="947700" cy="1091050"/>
            </a:xfrm>
            <a:custGeom>
              <a:avLst/>
              <a:gdLst/>
              <a:ahLst/>
              <a:cxnLst/>
              <a:rect l="0" t="0" r="0" b="0"/>
              <a:pathLst>
                <a:path w="37908" h="43642" fill="none" extrusionOk="0">
                  <a:moveTo>
                    <a:pt x="33079" y="40261"/>
                  </a:moveTo>
                  <a:lnTo>
                    <a:pt x="33079" y="40261"/>
                  </a:lnTo>
                  <a:lnTo>
                    <a:pt x="31570" y="41106"/>
                  </a:lnTo>
                  <a:lnTo>
                    <a:pt x="30845" y="41529"/>
                  </a:lnTo>
                  <a:lnTo>
                    <a:pt x="30121" y="41891"/>
                  </a:lnTo>
                  <a:lnTo>
                    <a:pt x="30121" y="41891"/>
                  </a:lnTo>
                  <a:lnTo>
                    <a:pt x="28974" y="42374"/>
                  </a:lnTo>
                  <a:lnTo>
                    <a:pt x="27827" y="42736"/>
                  </a:lnTo>
                  <a:lnTo>
                    <a:pt x="26741" y="43038"/>
                  </a:lnTo>
                  <a:lnTo>
                    <a:pt x="25594" y="43279"/>
                  </a:lnTo>
                  <a:lnTo>
                    <a:pt x="24508" y="43460"/>
                  </a:lnTo>
                  <a:lnTo>
                    <a:pt x="23421" y="43581"/>
                  </a:lnTo>
                  <a:lnTo>
                    <a:pt x="22335" y="43641"/>
                  </a:lnTo>
                  <a:lnTo>
                    <a:pt x="21308" y="43641"/>
                  </a:lnTo>
                  <a:lnTo>
                    <a:pt x="21308" y="43641"/>
                  </a:lnTo>
                  <a:lnTo>
                    <a:pt x="20162" y="43641"/>
                  </a:lnTo>
                  <a:lnTo>
                    <a:pt x="18834" y="43581"/>
                  </a:lnTo>
                  <a:lnTo>
                    <a:pt x="17445" y="43400"/>
                  </a:lnTo>
                  <a:lnTo>
                    <a:pt x="15936" y="43098"/>
                  </a:lnTo>
                  <a:lnTo>
                    <a:pt x="15152" y="42917"/>
                  </a:lnTo>
                  <a:lnTo>
                    <a:pt x="14307" y="42676"/>
                  </a:lnTo>
                  <a:lnTo>
                    <a:pt x="13522" y="42374"/>
                  </a:lnTo>
                  <a:lnTo>
                    <a:pt x="12677" y="42072"/>
                  </a:lnTo>
                  <a:lnTo>
                    <a:pt x="11832" y="41650"/>
                  </a:lnTo>
                  <a:lnTo>
                    <a:pt x="10987" y="41227"/>
                  </a:lnTo>
                  <a:lnTo>
                    <a:pt x="10081" y="40684"/>
                  </a:lnTo>
                  <a:lnTo>
                    <a:pt x="9236" y="40080"/>
                  </a:lnTo>
                  <a:lnTo>
                    <a:pt x="9236" y="40080"/>
                  </a:lnTo>
                  <a:lnTo>
                    <a:pt x="8089" y="39235"/>
                  </a:lnTo>
                  <a:lnTo>
                    <a:pt x="7003" y="38269"/>
                  </a:lnTo>
                  <a:lnTo>
                    <a:pt x="5977" y="37243"/>
                  </a:lnTo>
                  <a:lnTo>
                    <a:pt x="5071" y="36157"/>
                  </a:lnTo>
                  <a:lnTo>
                    <a:pt x="4226" y="35010"/>
                  </a:lnTo>
                  <a:lnTo>
                    <a:pt x="3502" y="33863"/>
                  </a:lnTo>
                  <a:lnTo>
                    <a:pt x="2778" y="32656"/>
                  </a:lnTo>
                  <a:lnTo>
                    <a:pt x="2174" y="31388"/>
                  </a:lnTo>
                  <a:lnTo>
                    <a:pt x="1691" y="30121"/>
                  </a:lnTo>
                  <a:lnTo>
                    <a:pt x="1208" y="28793"/>
                  </a:lnTo>
                  <a:lnTo>
                    <a:pt x="846" y="27525"/>
                  </a:lnTo>
                  <a:lnTo>
                    <a:pt x="544" y="26197"/>
                  </a:lnTo>
                  <a:lnTo>
                    <a:pt x="303" y="24869"/>
                  </a:lnTo>
                  <a:lnTo>
                    <a:pt x="122" y="23541"/>
                  </a:lnTo>
                  <a:lnTo>
                    <a:pt x="1" y="22274"/>
                  </a:lnTo>
                  <a:lnTo>
                    <a:pt x="1" y="20946"/>
                  </a:lnTo>
                  <a:lnTo>
                    <a:pt x="1" y="20946"/>
                  </a:lnTo>
                  <a:lnTo>
                    <a:pt x="1" y="19678"/>
                  </a:lnTo>
                  <a:lnTo>
                    <a:pt x="122" y="18411"/>
                  </a:lnTo>
                  <a:lnTo>
                    <a:pt x="303" y="17203"/>
                  </a:lnTo>
                  <a:lnTo>
                    <a:pt x="484" y="15996"/>
                  </a:lnTo>
                  <a:lnTo>
                    <a:pt x="786" y="14910"/>
                  </a:lnTo>
                  <a:lnTo>
                    <a:pt x="1087" y="13823"/>
                  </a:lnTo>
                  <a:lnTo>
                    <a:pt x="1510" y="12737"/>
                  </a:lnTo>
                  <a:lnTo>
                    <a:pt x="1932" y="11771"/>
                  </a:lnTo>
                  <a:lnTo>
                    <a:pt x="2415" y="10805"/>
                  </a:lnTo>
                  <a:lnTo>
                    <a:pt x="2898" y="9900"/>
                  </a:lnTo>
                  <a:lnTo>
                    <a:pt x="3502" y="8994"/>
                  </a:lnTo>
                  <a:lnTo>
                    <a:pt x="4105" y="8149"/>
                  </a:lnTo>
                  <a:lnTo>
                    <a:pt x="4769" y="7364"/>
                  </a:lnTo>
                  <a:lnTo>
                    <a:pt x="5433" y="6580"/>
                  </a:lnTo>
                  <a:lnTo>
                    <a:pt x="6158" y="5916"/>
                  </a:lnTo>
                  <a:lnTo>
                    <a:pt x="6882" y="5191"/>
                  </a:lnTo>
                  <a:lnTo>
                    <a:pt x="7667" y="4588"/>
                  </a:lnTo>
                  <a:lnTo>
                    <a:pt x="8451" y="3984"/>
                  </a:lnTo>
                  <a:lnTo>
                    <a:pt x="9236" y="3441"/>
                  </a:lnTo>
                  <a:lnTo>
                    <a:pt x="10081" y="2958"/>
                  </a:lnTo>
                  <a:lnTo>
                    <a:pt x="10926" y="2475"/>
                  </a:lnTo>
                  <a:lnTo>
                    <a:pt x="11771" y="2053"/>
                  </a:lnTo>
                  <a:lnTo>
                    <a:pt x="12677" y="1630"/>
                  </a:lnTo>
                  <a:lnTo>
                    <a:pt x="13582" y="1328"/>
                  </a:lnTo>
                  <a:lnTo>
                    <a:pt x="14488" y="1026"/>
                  </a:lnTo>
                  <a:lnTo>
                    <a:pt x="15393" y="725"/>
                  </a:lnTo>
                  <a:lnTo>
                    <a:pt x="16298" y="544"/>
                  </a:lnTo>
                  <a:lnTo>
                    <a:pt x="17204" y="363"/>
                  </a:lnTo>
                  <a:lnTo>
                    <a:pt x="18109" y="181"/>
                  </a:lnTo>
                  <a:lnTo>
                    <a:pt x="18954" y="121"/>
                  </a:lnTo>
                  <a:lnTo>
                    <a:pt x="19860" y="61"/>
                  </a:lnTo>
                  <a:lnTo>
                    <a:pt x="20765" y="0"/>
                  </a:lnTo>
                  <a:lnTo>
                    <a:pt x="20765" y="0"/>
                  </a:lnTo>
                  <a:lnTo>
                    <a:pt x="21972" y="61"/>
                  </a:lnTo>
                  <a:lnTo>
                    <a:pt x="23240" y="181"/>
                  </a:lnTo>
                  <a:lnTo>
                    <a:pt x="24447" y="363"/>
                  </a:lnTo>
                  <a:lnTo>
                    <a:pt x="25654" y="664"/>
                  </a:lnTo>
                  <a:lnTo>
                    <a:pt x="26801" y="966"/>
                  </a:lnTo>
                  <a:lnTo>
                    <a:pt x="27948" y="1449"/>
                  </a:lnTo>
                  <a:lnTo>
                    <a:pt x="29035" y="1932"/>
                  </a:lnTo>
                  <a:lnTo>
                    <a:pt x="30121" y="2536"/>
                  </a:lnTo>
                  <a:lnTo>
                    <a:pt x="30121" y="2536"/>
                  </a:lnTo>
                  <a:lnTo>
                    <a:pt x="30906" y="3139"/>
                  </a:lnTo>
                  <a:lnTo>
                    <a:pt x="31630" y="3682"/>
                  </a:lnTo>
                  <a:lnTo>
                    <a:pt x="32294" y="4286"/>
                  </a:lnTo>
                  <a:lnTo>
                    <a:pt x="32898" y="4950"/>
                  </a:lnTo>
                  <a:lnTo>
                    <a:pt x="33441" y="5554"/>
                  </a:lnTo>
                  <a:lnTo>
                    <a:pt x="33924" y="6157"/>
                  </a:lnTo>
                  <a:lnTo>
                    <a:pt x="34346" y="6761"/>
                  </a:lnTo>
                  <a:lnTo>
                    <a:pt x="34709" y="7364"/>
                  </a:lnTo>
                  <a:lnTo>
                    <a:pt x="35373" y="8572"/>
                  </a:lnTo>
                  <a:lnTo>
                    <a:pt x="35795" y="9658"/>
                  </a:lnTo>
                  <a:lnTo>
                    <a:pt x="36157" y="10684"/>
                  </a:lnTo>
                  <a:lnTo>
                    <a:pt x="36459" y="11529"/>
                  </a:lnTo>
                  <a:lnTo>
                    <a:pt x="15152" y="20161"/>
                  </a:lnTo>
                  <a:lnTo>
                    <a:pt x="8150" y="20704"/>
                  </a:lnTo>
                  <a:lnTo>
                    <a:pt x="8150" y="20704"/>
                  </a:lnTo>
                  <a:lnTo>
                    <a:pt x="8391" y="21730"/>
                  </a:lnTo>
                  <a:lnTo>
                    <a:pt x="8633" y="22817"/>
                  </a:lnTo>
                  <a:lnTo>
                    <a:pt x="8934" y="23783"/>
                  </a:lnTo>
                  <a:lnTo>
                    <a:pt x="9236" y="24748"/>
                  </a:lnTo>
                  <a:lnTo>
                    <a:pt x="9598" y="25714"/>
                  </a:lnTo>
                  <a:lnTo>
                    <a:pt x="9960" y="26620"/>
                  </a:lnTo>
                  <a:lnTo>
                    <a:pt x="10383" y="27525"/>
                  </a:lnTo>
                  <a:lnTo>
                    <a:pt x="10806" y="28370"/>
                  </a:lnTo>
                  <a:lnTo>
                    <a:pt x="11288" y="29215"/>
                  </a:lnTo>
                  <a:lnTo>
                    <a:pt x="11771" y="30000"/>
                  </a:lnTo>
                  <a:lnTo>
                    <a:pt x="12254" y="30785"/>
                  </a:lnTo>
                  <a:lnTo>
                    <a:pt x="12797" y="31509"/>
                  </a:lnTo>
                  <a:lnTo>
                    <a:pt x="13341" y="32233"/>
                  </a:lnTo>
                  <a:lnTo>
                    <a:pt x="13884" y="32897"/>
                  </a:lnTo>
                  <a:lnTo>
                    <a:pt x="14488" y="33501"/>
                  </a:lnTo>
                  <a:lnTo>
                    <a:pt x="15091" y="34104"/>
                  </a:lnTo>
                  <a:lnTo>
                    <a:pt x="15755" y="34708"/>
                  </a:lnTo>
                  <a:lnTo>
                    <a:pt x="16359" y="35251"/>
                  </a:lnTo>
                  <a:lnTo>
                    <a:pt x="17023" y="35734"/>
                  </a:lnTo>
                  <a:lnTo>
                    <a:pt x="17747" y="36157"/>
                  </a:lnTo>
                  <a:lnTo>
                    <a:pt x="18411" y="36640"/>
                  </a:lnTo>
                  <a:lnTo>
                    <a:pt x="19135" y="37002"/>
                  </a:lnTo>
                  <a:lnTo>
                    <a:pt x="19860" y="37364"/>
                  </a:lnTo>
                  <a:lnTo>
                    <a:pt x="20584" y="37666"/>
                  </a:lnTo>
                  <a:lnTo>
                    <a:pt x="21369" y="37968"/>
                  </a:lnTo>
                  <a:lnTo>
                    <a:pt x="22093" y="38209"/>
                  </a:lnTo>
                  <a:lnTo>
                    <a:pt x="22878" y="38450"/>
                  </a:lnTo>
                  <a:lnTo>
                    <a:pt x="23662" y="38632"/>
                  </a:lnTo>
                  <a:lnTo>
                    <a:pt x="24447" y="38752"/>
                  </a:lnTo>
                  <a:lnTo>
                    <a:pt x="25232" y="38813"/>
                  </a:lnTo>
                  <a:lnTo>
                    <a:pt x="26017" y="38873"/>
                  </a:lnTo>
                  <a:lnTo>
                    <a:pt x="26801" y="38933"/>
                  </a:lnTo>
                  <a:lnTo>
                    <a:pt x="26801" y="38933"/>
                  </a:lnTo>
                  <a:lnTo>
                    <a:pt x="27707" y="38873"/>
                  </a:lnTo>
                  <a:lnTo>
                    <a:pt x="28491" y="38813"/>
                  </a:lnTo>
                  <a:lnTo>
                    <a:pt x="30061" y="38632"/>
                  </a:lnTo>
                  <a:lnTo>
                    <a:pt x="31570" y="38330"/>
                  </a:lnTo>
                  <a:lnTo>
                    <a:pt x="32958" y="37907"/>
                  </a:lnTo>
                  <a:lnTo>
                    <a:pt x="34286" y="37424"/>
                  </a:lnTo>
                  <a:lnTo>
                    <a:pt x="35493" y="36881"/>
                  </a:lnTo>
                  <a:lnTo>
                    <a:pt x="37908" y="35734"/>
                  </a:lnTo>
                  <a:lnTo>
                    <a:pt x="33079" y="4026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57" name="Shape 57"/>
          <p:cNvCxnSpPr/>
          <p:nvPr/>
        </p:nvCxnSpPr>
        <p:spPr>
          <a:xfrm>
            <a:off x="457200" y="1175787"/>
            <a:ext cx="8229600" cy="0"/>
          </a:xfrm>
          <a:prstGeom prst="straightConnector1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Shape 58"/>
          <p:cNvCxnSpPr/>
          <p:nvPr/>
        </p:nvCxnSpPr>
        <p:spPr>
          <a:xfrm>
            <a:off x="457200" y="6324600"/>
            <a:ext cx="8229600" cy="0"/>
          </a:xfrm>
          <a:prstGeom prst="straightConnector1">
            <a:avLst/>
          </a:prstGeom>
          <a:noFill/>
          <a:ln w="9525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/>
          <p:nvPr/>
        </p:nvSpPr>
        <p:spPr>
          <a:xfrm>
            <a:off x="5791200" y="640080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70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Google Confidential and Proprietary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400"/>
            </a:lvl2pPr>
            <a:lvl3pPr rtl="0">
              <a:defRPr sz="24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11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520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7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6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1432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0073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5022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203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2573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54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9567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 userDrawn="1"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7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2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3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8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B1AE-8BFE-4F38-AC28-E7614381FC4C}" type="datetimeFigureOut">
              <a:rPr lang="en-GB" smtClean="0"/>
              <a:t>08/03/2016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CB2F-2F73-4337-B980-2FB00EDF2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7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 defTabSz="457200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readiness.kenet.or.ke" TargetMode="External"/><Relationship Id="rId4" Type="http://schemas.openxmlformats.org/officeDocument/2006/relationships/hyperlink" Target="http://raspberry.kenet.or.ke" TargetMode="Externa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J:\Business\KENET\Transforming-EdthroughICT.png"/>
          <p:cNvPicPr>
            <a:picLocks noChangeAspect="1" noChangeArrowheads="1"/>
          </p:cNvPicPr>
          <p:nvPr/>
        </p:nvPicPr>
        <p:blipFill>
          <a:blip r:embed="rId2"/>
          <a:srcRect l="75303" t="21429" r="13940" b="42859"/>
          <a:stretch>
            <a:fillRect/>
          </a:stretch>
        </p:blipFill>
        <p:spPr bwMode="auto">
          <a:xfrm>
            <a:off x="285720" y="0"/>
            <a:ext cx="428628" cy="357166"/>
          </a:xfrm>
          <a:prstGeom prst="rect">
            <a:avLst/>
          </a:prstGeom>
          <a:noFill/>
        </p:spPr>
      </p:pic>
      <p:sp>
        <p:nvSpPr>
          <p:cNvPr id="10" name="Freeform 2"/>
          <p:cNvSpPr>
            <a:spLocks/>
          </p:cNvSpPr>
          <p:nvPr/>
        </p:nvSpPr>
        <p:spPr bwMode="auto">
          <a:xfrm flipH="1" flipV="1">
            <a:off x="-642977" y="-357214"/>
            <a:ext cx="10255536" cy="3210150"/>
          </a:xfrm>
          <a:custGeom>
            <a:avLst/>
            <a:gdLst>
              <a:gd name="connsiteX0" fmla="*/ 12684 w 12684"/>
              <a:gd name="connsiteY0" fmla="*/ 5258 h 5258"/>
              <a:gd name="connsiteX1" fmla="*/ 0 w 12684"/>
              <a:gd name="connsiteY1" fmla="*/ 705 h 5258"/>
              <a:gd name="connsiteX2" fmla="*/ 15 w 12684"/>
              <a:gd name="connsiteY2" fmla="*/ 345 h 5258"/>
              <a:gd name="connsiteX3" fmla="*/ 6420 w 12684"/>
              <a:gd name="connsiteY3" fmla="*/ 345 h 5258"/>
              <a:gd name="connsiteX4" fmla="*/ 6870 w 12684"/>
              <a:gd name="connsiteY4" fmla="*/ 0 h 5258"/>
              <a:gd name="connsiteX5" fmla="*/ 12555 w 12684"/>
              <a:gd name="connsiteY5" fmla="*/ 0 h 5258"/>
              <a:gd name="connsiteX6" fmla="*/ 12684 w 12684"/>
              <a:gd name="connsiteY6" fmla="*/ 5258 h 5258"/>
              <a:gd name="connsiteX0" fmla="*/ 12669 w 12669"/>
              <a:gd name="connsiteY0" fmla="*/ 5258 h 5317"/>
              <a:gd name="connsiteX1" fmla="*/ 73 w 12669"/>
              <a:gd name="connsiteY1" fmla="*/ 5317 h 5317"/>
              <a:gd name="connsiteX2" fmla="*/ 0 w 12669"/>
              <a:gd name="connsiteY2" fmla="*/ 345 h 5317"/>
              <a:gd name="connsiteX3" fmla="*/ 6405 w 12669"/>
              <a:gd name="connsiteY3" fmla="*/ 345 h 5317"/>
              <a:gd name="connsiteX4" fmla="*/ 6855 w 12669"/>
              <a:gd name="connsiteY4" fmla="*/ 0 h 5317"/>
              <a:gd name="connsiteX5" fmla="*/ 12540 w 12669"/>
              <a:gd name="connsiteY5" fmla="*/ 0 h 5317"/>
              <a:gd name="connsiteX6" fmla="*/ 12669 w 12669"/>
              <a:gd name="connsiteY6" fmla="*/ 5258 h 5317"/>
              <a:gd name="connsiteX0" fmla="*/ 12669 w 12669"/>
              <a:gd name="connsiteY0" fmla="*/ 5258 h 5699"/>
              <a:gd name="connsiteX1" fmla="*/ 146 w 12669"/>
              <a:gd name="connsiteY1" fmla="*/ 5699 h 5699"/>
              <a:gd name="connsiteX2" fmla="*/ 0 w 12669"/>
              <a:gd name="connsiteY2" fmla="*/ 345 h 5699"/>
              <a:gd name="connsiteX3" fmla="*/ 6405 w 12669"/>
              <a:gd name="connsiteY3" fmla="*/ 345 h 5699"/>
              <a:gd name="connsiteX4" fmla="*/ 6855 w 12669"/>
              <a:gd name="connsiteY4" fmla="*/ 0 h 5699"/>
              <a:gd name="connsiteX5" fmla="*/ 12540 w 12669"/>
              <a:gd name="connsiteY5" fmla="*/ 0 h 5699"/>
              <a:gd name="connsiteX6" fmla="*/ 12669 w 12669"/>
              <a:gd name="connsiteY6" fmla="*/ 5258 h 5699"/>
              <a:gd name="connsiteX0" fmla="*/ 12213 w 12540"/>
              <a:gd name="connsiteY0" fmla="*/ 5963 h 5963"/>
              <a:gd name="connsiteX1" fmla="*/ 146 w 12540"/>
              <a:gd name="connsiteY1" fmla="*/ 5699 h 5963"/>
              <a:gd name="connsiteX2" fmla="*/ 0 w 12540"/>
              <a:gd name="connsiteY2" fmla="*/ 345 h 5963"/>
              <a:gd name="connsiteX3" fmla="*/ 6405 w 12540"/>
              <a:gd name="connsiteY3" fmla="*/ 345 h 5963"/>
              <a:gd name="connsiteX4" fmla="*/ 6855 w 12540"/>
              <a:gd name="connsiteY4" fmla="*/ 0 h 5963"/>
              <a:gd name="connsiteX5" fmla="*/ 12540 w 12540"/>
              <a:gd name="connsiteY5" fmla="*/ 0 h 5963"/>
              <a:gd name="connsiteX6" fmla="*/ 12213 w 12540"/>
              <a:gd name="connsiteY6" fmla="*/ 5963 h 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0" h="5963">
                <a:moveTo>
                  <a:pt x="12213" y="5963"/>
                </a:moveTo>
                <a:lnTo>
                  <a:pt x="146" y="5699"/>
                </a:lnTo>
                <a:cubicBezTo>
                  <a:pt x="122" y="4042"/>
                  <a:pt x="24" y="2002"/>
                  <a:pt x="0" y="345"/>
                </a:cubicBezTo>
                <a:lnTo>
                  <a:pt x="6405" y="345"/>
                </a:lnTo>
                <a:lnTo>
                  <a:pt x="6855" y="0"/>
                </a:lnTo>
                <a:lnTo>
                  <a:pt x="12540" y="0"/>
                </a:lnTo>
                <a:lnTo>
                  <a:pt x="12213" y="5963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653136"/>
            <a:ext cx="7883732" cy="170484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By Prof. Meoli Kashorda, PhD, MIET, </a:t>
            </a:r>
            <a:r>
              <a:rPr lang="en-US" sz="4800" dirty="0" smtClean="0">
                <a:solidFill>
                  <a:srgbClr val="0070C0"/>
                </a:solidFill>
              </a:rPr>
              <a:t>MIEEE </a:t>
            </a:r>
            <a:endParaRPr lang="en-US" sz="4800" dirty="0">
              <a:solidFill>
                <a:srgbClr val="0070C0"/>
              </a:solidFill>
            </a:endParaRPr>
          </a:p>
          <a:p>
            <a:r>
              <a:rPr lang="en-US" sz="4300" dirty="0"/>
              <a:t>Executive Director,</a:t>
            </a:r>
            <a:r>
              <a:rPr lang="en-US" sz="4300" b="1" dirty="0"/>
              <a:t> </a:t>
            </a:r>
          </a:p>
          <a:p>
            <a:r>
              <a:rPr lang="en-US" sz="4300" b="1" dirty="0"/>
              <a:t>Kenya Education Network (KENET)</a:t>
            </a:r>
          </a:p>
          <a:p>
            <a:r>
              <a:rPr lang="en-US" sz="4300" b="1" dirty="0"/>
              <a:t>&amp; </a:t>
            </a:r>
          </a:p>
          <a:p>
            <a:r>
              <a:rPr lang="en-US" sz="4300" b="1" dirty="0"/>
              <a:t>Professor of Information Systems, </a:t>
            </a:r>
            <a:r>
              <a:rPr lang="en-US" sz="4300" b="1" dirty="0" smtClean="0"/>
              <a:t>USIU</a:t>
            </a:r>
          </a:p>
          <a:p>
            <a:r>
              <a:rPr lang="en-US" sz="2800" b="1" dirty="0" smtClean="0"/>
              <a:t>And</a:t>
            </a:r>
          </a:p>
          <a:p>
            <a:endParaRPr lang="en-US" sz="2800" b="1" dirty="0" smtClean="0"/>
          </a:p>
          <a:p>
            <a:r>
              <a:rPr lang="en-US" sz="4800" dirty="0">
                <a:solidFill>
                  <a:srgbClr val="0070C0"/>
                </a:solidFill>
              </a:rPr>
              <a:t>Prof Timothy Mwololo Waema, BS (Elect. Eng.), PhD (Information </a:t>
            </a:r>
            <a:r>
              <a:rPr lang="en-US" sz="4800" dirty="0" smtClean="0">
                <a:solidFill>
                  <a:srgbClr val="0070C0"/>
                </a:solidFill>
              </a:rPr>
              <a:t>Systems)</a:t>
            </a:r>
            <a:endParaRPr lang="en-US" sz="4800" dirty="0">
              <a:solidFill>
                <a:srgbClr val="0070C0"/>
              </a:solidFill>
            </a:endParaRPr>
          </a:p>
          <a:p>
            <a:r>
              <a:rPr lang="en-US" sz="4300" b="1" i="1" dirty="0" smtClean="0"/>
              <a:t>Professor of Information Systems, University of Nairobi</a:t>
            </a:r>
            <a:endParaRPr lang="en-US" sz="4300" i="1" dirty="0"/>
          </a:p>
          <a:p>
            <a:pPr algn="r">
              <a:lnSpc>
                <a:spcPct val="90000"/>
              </a:lnSpc>
            </a:pPr>
            <a:endParaRPr lang="en-GB" sz="4300" i="1" dirty="0"/>
          </a:p>
        </p:txBody>
      </p:sp>
      <p:sp>
        <p:nvSpPr>
          <p:cNvPr id="1026" name="Freeform 2"/>
          <p:cNvSpPr>
            <a:spLocks/>
          </p:cNvSpPr>
          <p:nvPr/>
        </p:nvSpPr>
        <p:spPr bwMode="auto">
          <a:xfrm>
            <a:off x="0" y="6357982"/>
            <a:ext cx="9144000" cy="571480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629" y="73951"/>
            <a:ext cx="3886206" cy="1308896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85786" y="2132856"/>
            <a:ext cx="6072230" cy="20819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5100" spc="-150" dirty="0" smtClean="0"/>
              <a:t/>
            </a:r>
            <a:br>
              <a:rPr lang="en-GB" sz="5100" spc="-150" dirty="0" smtClean="0"/>
            </a:br>
            <a:endParaRPr lang="en-GB" sz="5100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285721" y="2996952"/>
            <a:ext cx="86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2015 Baseline Survey of Engineering </a:t>
            </a:r>
            <a:r>
              <a:rPr lang="en-US" sz="2800" dirty="0">
                <a:solidFill>
                  <a:srgbClr val="FF0000"/>
                </a:solidFill>
              </a:rPr>
              <a:t>Departments </a:t>
            </a:r>
            <a:r>
              <a:rPr lang="en-US" sz="2800" dirty="0" smtClean="0">
                <a:solidFill>
                  <a:srgbClr val="FF0000"/>
                </a:solidFill>
              </a:rPr>
              <a:t>Report</a:t>
            </a:r>
          </a:p>
          <a:p>
            <a:pPr algn="ctr"/>
            <a:r>
              <a:rPr lang="en-US" sz="2000" i="1" dirty="0" smtClean="0"/>
              <a:t>March 8, 2016</a:t>
            </a:r>
          </a:p>
          <a:p>
            <a:pPr algn="ctr"/>
            <a:r>
              <a:rPr lang="en-US" sz="2000" i="1" dirty="0" smtClean="0"/>
              <a:t>Hotel InterContinental, Nairobi 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120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28792" cy="991196"/>
          </a:xfrm>
        </p:spPr>
        <p:txBody>
          <a:bodyPr>
            <a:normAutofit fontScale="90000"/>
          </a:bodyPr>
          <a:lstStyle/>
          <a:p>
            <a:r>
              <a:rPr lang="en-GB" sz="4000" b="1" dirty="0" err="1" smtClean="0">
                <a:solidFill>
                  <a:srgbClr val="7030A0"/>
                </a:solidFill>
              </a:rPr>
              <a:t>Analog</a:t>
            </a:r>
            <a:r>
              <a:rPr lang="en-GB" sz="4000" b="1" dirty="0" smtClean="0">
                <a:solidFill>
                  <a:srgbClr val="7030A0"/>
                </a:solidFill>
              </a:rPr>
              <a:t> Data Collection and Data Entry over 14 months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8457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Permission to collect data granted by Vice Chancellors </a:t>
            </a:r>
          </a:p>
          <a:p>
            <a:r>
              <a:rPr lang="en-GB" b="1" dirty="0" smtClean="0"/>
              <a:t>Directed Detailed Questionnaires</a:t>
            </a:r>
            <a:endParaRPr lang="en-GB" dirty="0"/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One Research assistant  per campus / university (junior ICT or engineering faculty) collects data from head of department</a:t>
            </a:r>
            <a:endParaRPr lang="en-GB" i="1" dirty="0">
              <a:solidFill>
                <a:srgbClr val="FF0000"/>
              </a:solidFill>
            </a:endParaRPr>
          </a:p>
          <a:p>
            <a:r>
              <a:rPr lang="en-GB" b="1" dirty="0" smtClean="0"/>
              <a:t>Phase 1 – November 2014 – April 2015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Printed questionnaires delivered by courier to department heads</a:t>
            </a:r>
          </a:p>
          <a:p>
            <a:pPr lvl="1"/>
            <a:r>
              <a:rPr lang="en-GB" dirty="0" smtClean="0"/>
              <a:t>Data even on enrolment NOT easily available</a:t>
            </a:r>
          </a:p>
          <a:p>
            <a:pPr lvl="1"/>
            <a:r>
              <a:rPr lang="en-GB" dirty="0" smtClean="0"/>
              <a:t>Completed questionnaires delivered back to KENET by Courier</a:t>
            </a:r>
            <a:endParaRPr lang="en-GB" dirty="0"/>
          </a:p>
          <a:p>
            <a:r>
              <a:rPr lang="en-GB" b="1" dirty="0" smtClean="0"/>
              <a:t>Data Entry, Data Cleaning, Analysis and Draft Report (May – August 2015)</a:t>
            </a:r>
          </a:p>
          <a:p>
            <a:pPr lvl="1"/>
            <a:r>
              <a:rPr lang="en-GB" b="1" dirty="0" smtClean="0"/>
              <a:t>Data entry at KENET by statistician and student assistants </a:t>
            </a:r>
          </a:p>
          <a:p>
            <a:pPr lvl="1"/>
            <a:r>
              <a:rPr lang="en-GB" b="1" dirty="0" smtClean="0"/>
              <a:t>Engineering forum of heads of engineering departments and deans in October 2015 recommends data validation</a:t>
            </a:r>
            <a:endParaRPr lang="en-GB" dirty="0"/>
          </a:p>
          <a:p>
            <a:r>
              <a:rPr lang="en-GB" b="1" i="1" dirty="0" smtClean="0">
                <a:solidFill>
                  <a:srgbClr val="C00000"/>
                </a:solidFill>
              </a:rPr>
              <a:t>Data Validated – November 2015 – January 2016</a:t>
            </a:r>
          </a:p>
          <a:p>
            <a:pPr lvl="1"/>
            <a:r>
              <a:rPr lang="en-GB" b="1" i="1" dirty="0" smtClean="0"/>
              <a:t>Data more complete but still missing data on research output and departmental budgets! </a:t>
            </a:r>
          </a:p>
          <a:p>
            <a:r>
              <a:rPr lang="en-GB" b="1" i="1" dirty="0" smtClean="0"/>
              <a:t>SIG on engineering education and KENET network of engineering department heads essential for  data cleaning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0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Highlights of Engineering Baseline Survey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604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521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How many departments / degree programs?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64137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 Universities </a:t>
            </a:r>
            <a:r>
              <a:rPr lang="en-US" b="1" dirty="0" smtClean="0"/>
              <a:t>offering engineering degree programs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44</a:t>
            </a:r>
            <a:r>
              <a:rPr lang="en-US" b="1" dirty="0" smtClean="0"/>
              <a:t> departments and </a:t>
            </a:r>
            <a:r>
              <a:rPr lang="en-US" b="1" dirty="0" smtClean="0">
                <a:solidFill>
                  <a:srgbClr val="FF0000"/>
                </a:solidFill>
              </a:rPr>
              <a:t>54</a:t>
            </a:r>
            <a:r>
              <a:rPr lang="en-US" b="1" dirty="0" smtClean="0"/>
              <a:t> unique degree programs</a:t>
            </a:r>
          </a:p>
          <a:p>
            <a:r>
              <a:rPr lang="en-US" b="1" dirty="0" smtClean="0"/>
              <a:t>All departments / degree programs classified as:</a:t>
            </a:r>
          </a:p>
          <a:p>
            <a:pPr lvl="1"/>
            <a:r>
              <a:rPr lang="en-US" b="1" dirty="0" smtClean="0"/>
              <a:t>CSE – Civil and Structural Engineering programs (10 departments)</a:t>
            </a:r>
          </a:p>
          <a:p>
            <a:pPr lvl="1"/>
            <a:r>
              <a:rPr lang="en-US" b="1" dirty="0" smtClean="0"/>
              <a:t>EEE – Electrical and electronics engineering (13 departments</a:t>
            </a:r>
          </a:p>
          <a:p>
            <a:pPr lvl="1"/>
            <a:r>
              <a:rPr lang="en-US" b="1" dirty="0" smtClean="0"/>
              <a:t>MME – Mechanical and mechatronics engineering programs (includes agricultural engineering) = 21 departments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MME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as the widest range of degree programs and departments (not sure why? 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459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864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Enrolment in 12 Universities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475679"/>
              </p:ext>
            </p:extLst>
          </p:nvPr>
        </p:nvGraphicFramePr>
        <p:xfrm>
          <a:off x="179512" y="980728"/>
          <a:ext cx="8640960" cy="5434968"/>
        </p:xfrm>
        <a:graphic>
          <a:graphicData uri="http://schemas.openxmlformats.org/drawingml/2006/table">
            <a:tbl>
              <a:tblPr firstRow="1" firstCol="1" bandRow="1"/>
              <a:tblGrid>
                <a:gridCol w="513325"/>
                <a:gridCol w="4693603"/>
                <a:gridCol w="1380408"/>
                <a:gridCol w="2053624"/>
              </a:tblGrid>
              <a:tr h="639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University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Number of departments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GB" sz="1800" b="1" dirty="0" err="1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enrollment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AY 2014/2015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Dedan Kimathi University 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534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Egerton University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428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639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Jomo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 Kenyatta University of Agriculture and Technology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</a:t>
                      </a:r>
                      <a:endParaRPr lang="en-GB" sz="1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2,844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Kenyatta University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1,163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639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Masinde Muliro University of Science and Technology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149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Meru University of Science and Technology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90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7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Moi University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1,211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Multimedia University of Kenya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65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</a:t>
                      </a:r>
                      <a:endParaRPr lang="en-GB" sz="1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Technical University of Kenya</a:t>
                      </a:r>
                      <a:endParaRPr lang="en-GB" sz="1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1,765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Technical University of Mombasa 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226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University of Eldoret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70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University of Nairobi</a:t>
                      </a:r>
                      <a:endParaRPr lang="en-GB" sz="1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1,798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97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Total 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44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10,343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8349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635080" cy="73185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UG Student Enrolment over 3 years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89429"/>
              </p:ext>
            </p:extLst>
          </p:nvPr>
        </p:nvGraphicFramePr>
        <p:xfrm>
          <a:off x="179511" y="979512"/>
          <a:ext cx="8712970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3214495"/>
                <a:gridCol w="1353471"/>
                <a:gridCol w="1348337"/>
                <a:gridCol w="1274013"/>
                <a:gridCol w="1522654"/>
              </a:tblGrid>
              <a:tr h="652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D0D0D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Department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D0D0D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2012/2013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D0D0D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2013/2014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D0D0D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2014/2015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D0D0D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Number of </a:t>
                      </a:r>
                      <a:r>
                        <a:rPr lang="en-GB" sz="2000" b="1" dirty="0" err="1" smtClean="0">
                          <a:solidFill>
                            <a:srgbClr val="0D0D0D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Depts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979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Civil and structural engineering (CSE)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1,553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1,719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3,089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1" dirty="0" smtClean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80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Electrical and electronics engineering  (EEE)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1,504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2,508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3,963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1" dirty="0" smtClean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13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4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Mechanical and mechatronic engineering (MME)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1,082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1,098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3,291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1" dirty="0" smtClean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1" dirty="0" smtClean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21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4,139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5,325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10,343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1" dirty="0" smtClean="0">
                        <a:solidFill>
                          <a:srgbClr val="00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44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446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79096" cy="9361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UG Eng. Student Enrolment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2700" b="1" dirty="0" smtClean="0">
                <a:solidFill>
                  <a:srgbClr val="7030A0"/>
                </a:solidFill>
              </a:rPr>
              <a:t>(AY 2012/2013 – AY 2014/2015)</a:t>
            </a:r>
            <a:endParaRPr lang="en-US" sz="2700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84976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057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7128792" cy="7920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UG Eng. </a:t>
            </a:r>
            <a:r>
              <a:rPr lang="en-US" b="1" dirty="0">
                <a:solidFill>
                  <a:srgbClr val="7030A0"/>
                </a:solidFill>
              </a:rPr>
              <a:t>Graduates </a:t>
            </a:r>
            <a:r>
              <a:rPr lang="en-US" b="1" dirty="0" smtClean="0">
                <a:solidFill>
                  <a:srgbClr val="7030A0"/>
                </a:solidFill>
              </a:rPr>
              <a:t>(3 </a:t>
            </a:r>
            <a:r>
              <a:rPr lang="en-US" b="1" dirty="0" smtClean="0">
                <a:solidFill>
                  <a:srgbClr val="7030A0"/>
                </a:solidFill>
              </a:rPr>
              <a:t>AYs)</a:t>
            </a:r>
            <a:endParaRPr lang="en-US" sz="2700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3" y="980728"/>
            <a:ext cx="8644879" cy="544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6924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56784" cy="7200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Faculty availability in Kenya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246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7743" y="5764614"/>
            <a:ext cx="190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Are they enough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707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1340"/>
            <a:ext cx="7056784" cy="8053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Where are the </a:t>
            </a:r>
            <a:r>
              <a:rPr lang="en-US" b="1" dirty="0" err="1" smtClean="0">
                <a:solidFill>
                  <a:srgbClr val="7030A0"/>
                </a:solidFill>
              </a:rPr>
              <a:t>eng.</a:t>
            </a:r>
            <a:r>
              <a:rPr lang="en-US" b="1" dirty="0" smtClean="0">
                <a:solidFill>
                  <a:srgbClr val="7030A0"/>
                </a:solidFill>
              </a:rPr>
              <a:t> lecturers?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354730"/>
              </p:ext>
            </p:extLst>
          </p:nvPr>
        </p:nvGraphicFramePr>
        <p:xfrm>
          <a:off x="251520" y="980728"/>
          <a:ext cx="8640959" cy="5154250"/>
        </p:xfrm>
        <a:graphic>
          <a:graphicData uri="http://schemas.openxmlformats.org/drawingml/2006/table">
            <a:tbl>
              <a:tblPr firstRow="1" firstCol="1" bandRow="1"/>
              <a:tblGrid>
                <a:gridCol w="401154"/>
                <a:gridCol w="3035590"/>
                <a:gridCol w="1669277"/>
                <a:gridCol w="1472890"/>
                <a:gridCol w="2062048"/>
              </a:tblGrid>
              <a:tr h="8530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University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Full-time faculty (excluding tutorial fellows)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Part-time faculty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Full-time faculty with PhDs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45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Dedan Kimathi University 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37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19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3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Egerton University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42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Jomo Kenyatta University of     Agriculture  and Technology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118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46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3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Kenyatta University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35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55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Masinde Muliro University of Science and Technology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32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67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Meru University of Science and Technology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7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7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Moi University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56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31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26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Multimedia University of Kenya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19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Technical University of Kenya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36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46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13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39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Technical University of Mombasa 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45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28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University of Eldoret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13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3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University of Nairobi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63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44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503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236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193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57" marR="651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6238212"/>
            <a:ext cx="4997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63% of lecturers with PhD degrees at </a:t>
            </a:r>
            <a:r>
              <a:rPr lang="en-US" sz="1600" i="1" dirty="0" err="1" smtClean="0">
                <a:solidFill>
                  <a:srgbClr val="FF0000"/>
                </a:solidFill>
              </a:rPr>
              <a:t>UoN</a:t>
            </a:r>
            <a:r>
              <a:rPr lang="en-US" sz="1600" i="1" dirty="0" smtClean="0">
                <a:solidFill>
                  <a:srgbClr val="FF0000"/>
                </a:solidFill>
              </a:rPr>
              <a:t>, JKUAT and Moi</a:t>
            </a:r>
            <a:endParaRPr lang="en-GB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412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714356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624736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Aggregate Faculty and Faculty Ratios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27603"/>
              </p:ext>
            </p:extLst>
          </p:nvPr>
        </p:nvGraphicFramePr>
        <p:xfrm>
          <a:off x="323528" y="1556792"/>
          <a:ext cx="8496944" cy="3947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498"/>
                <a:gridCol w="1061276"/>
                <a:gridCol w="1534638"/>
                <a:gridCol w="1194356"/>
                <a:gridCol w="1909453"/>
                <a:gridCol w="1432723"/>
              </a:tblGrid>
              <a:tr h="1872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Department name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Total full-time faculty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Total part-time faculty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Full-time faculty with PhD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Undergraduate Student enrollment AY 2014/2015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Full-time Faculty to student ratio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CSE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142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56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53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3089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22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EEE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150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110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51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3963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26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MME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211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70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89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3291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16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Overall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503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236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193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10,343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21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5805264"/>
            <a:ext cx="813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 no shortage of engineering faculty or faculty with PhDs!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349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What is Our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541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1900" dirty="0">
              <a:solidFill>
                <a:prstClr val="black"/>
              </a:solidFill>
            </a:endParaRPr>
          </a:p>
          <a:p>
            <a:pPr lvl="0"/>
            <a:r>
              <a:rPr lang="en-US" sz="1900" dirty="0" smtClean="0">
                <a:solidFill>
                  <a:prstClr val="black"/>
                </a:solidFill>
              </a:rPr>
              <a:t>What was the Rationale for the Survey?</a:t>
            </a:r>
            <a:endParaRPr lang="en-US" sz="1900" dirty="0">
              <a:solidFill>
                <a:prstClr val="black"/>
              </a:solidFill>
            </a:endParaRPr>
          </a:p>
          <a:p>
            <a:pPr lvl="1"/>
            <a:endParaRPr lang="en-GB" sz="1100" dirty="0">
              <a:solidFill>
                <a:prstClr val="black"/>
              </a:solidFill>
            </a:endParaRPr>
          </a:p>
          <a:p>
            <a:pPr lvl="0"/>
            <a:r>
              <a:rPr lang="en-US" sz="1900" dirty="0" smtClean="0">
                <a:solidFill>
                  <a:prstClr val="black"/>
                </a:solidFill>
              </a:rPr>
              <a:t>How Did We Collect the Data?</a:t>
            </a:r>
          </a:p>
          <a:p>
            <a:pPr lvl="1"/>
            <a:r>
              <a:rPr lang="en-US" sz="1500" dirty="0" smtClean="0">
                <a:solidFill>
                  <a:prstClr val="black"/>
                </a:solidFill>
              </a:rPr>
              <a:t>KENET data collection and analysis system</a:t>
            </a:r>
          </a:p>
          <a:p>
            <a:pPr lvl="1"/>
            <a:r>
              <a:rPr lang="en-US" sz="1500" dirty="0" smtClean="0">
                <a:solidFill>
                  <a:prstClr val="black"/>
                </a:solidFill>
              </a:rPr>
              <a:t>Challenges and lessons </a:t>
            </a:r>
          </a:p>
          <a:p>
            <a:pPr lvl="1"/>
            <a:r>
              <a:rPr lang="en-US" sz="1500" dirty="0" smtClean="0">
                <a:solidFill>
                  <a:prstClr val="black"/>
                </a:solidFill>
              </a:rPr>
              <a:t>Institutional ERPs and databases on departmental academic and research outputs</a:t>
            </a:r>
            <a:endParaRPr lang="en-US" sz="1900" dirty="0" smtClean="0">
              <a:solidFill>
                <a:prstClr val="black"/>
              </a:solidFill>
            </a:endParaRPr>
          </a:p>
          <a:p>
            <a:pPr lvl="0"/>
            <a:r>
              <a:rPr lang="en-US" sz="1900" dirty="0" smtClean="0">
                <a:solidFill>
                  <a:prstClr val="black"/>
                </a:solidFill>
              </a:rPr>
              <a:t>What is New Data in the Baseline Report?</a:t>
            </a:r>
          </a:p>
          <a:p>
            <a:pPr lvl="1"/>
            <a:r>
              <a:rPr lang="en-US" sz="1500" dirty="0" smtClean="0">
                <a:solidFill>
                  <a:prstClr val="black"/>
                </a:solidFill>
              </a:rPr>
              <a:t>Faculty numbers and qualifications</a:t>
            </a:r>
          </a:p>
          <a:p>
            <a:pPr lvl="1"/>
            <a:r>
              <a:rPr lang="en-US" sz="1500" dirty="0" smtClean="0">
                <a:solidFill>
                  <a:prstClr val="black"/>
                </a:solidFill>
              </a:rPr>
              <a:t>Graduation rates at Bachelors, Masters and Doctoral levels</a:t>
            </a:r>
          </a:p>
          <a:p>
            <a:pPr lvl="1"/>
            <a:r>
              <a:rPr lang="en-US" sz="1500" dirty="0" smtClean="0">
                <a:solidFill>
                  <a:prstClr val="black"/>
                </a:solidFill>
              </a:rPr>
              <a:t>Institutional budgets for engineering departments</a:t>
            </a:r>
          </a:p>
          <a:p>
            <a:pPr lvl="1"/>
            <a:r>
              <a:rPr lang="en-US" sz="1500" dirty="0" smtClean="0">
                <a:solidFill>
                  <a:prstClr val="black"/>
                </a:solidFill>
              </a:rPr>
              <a:t>Research and innovation outputs of engineering departments</a:t>
            </a:r>
            <a:endParaRPr lang="en-US" sz="1900" dirty="0">
              <a:solidFill>
                <a:prstClr val="black"/>
              </a:solidFill>
            </a:endParaRPr>
          </a:p>
          <a:p>
            <a:pPr lvl="1"/>
            <a:endParaRPr lang="en-US" sz="1100" dirty="0">
              <a:solidFill>
                <a:prstClr val="black"/>
              </a:solidFill>
            </a:endParaRPr>
          </a:p>
          <a:p>
            <a:pPr lvl="0"/>
            <a:r>
              <a:rPr lang="en-GB" sz="1900" dirty="0" smtClean="0">
                <a:solidFill>
                  <a:prstClr val="black"/>
                </a:solidFill>
              </a:rPr>
              <a:t>Conclusions, Recommendations and Policy Implications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70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635080" cy="8640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MSc degree enrolment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21357"/>
              </p:ext>
            </p:extLst>
          </p:nvPr>
        </p:nvGraphicFramePr>
        <p:xfrm>
          <a:off x="467544" y="1196752"/>
          <a:ext cx="8440236" cy="537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7894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056784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Masters Graduates (3 AYs)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434" y="6217760"/>
            <a:ext cx="593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Why are most graduate students in MME degree programs?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33497"/>
              </p:ext>
            </p:extLst>
          </p:nvPr>
        </p:nvGraphicFramePr>
        <p:xfrm>
          <a:off x="236220" y="980728"/>
          <a:ext cx="8440236" cy="559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7894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480720" cy="792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PhD Enrollment (3 AYs)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246901"/>
            <a:ext cx="428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Why are most are in MME degree programs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237000" y="279000"/>
          <a:ext cx="8670000" cy="63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63412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624736" cy="864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PhD graduates (3 AYs)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187990"/>
              </p:ext>
            </p:extLst>
          </p:nvPr>
        </p:nvGraphicFramePr>
        <p:xfrm>
          <a:off x="323528" y="1124744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7894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984776" cy="10801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Graduates at Post-graduate levels &amp;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faculty publications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195 Masters graduates over 3 years (AY 2011/2012 to AY 2013/2014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36 PhD graduates in engineering over 3</a:t>
            </a:r>
            <a:r>
              <a:rPr lang="en-US" b="1" dirty="0" smtClean="0">
                <a:solidFill>
                  <a:prstClr val="black"/>
                </a:solidFill>
              </a:rPr>
              <a:t> years</a:t>
            </a:r>
            <a:endParaRPr lang="en-US" b="1" dirty="0">
              <a:solidFill>
                <a:prstClr val="black"/>
              </a:solidFill>
            </a:endParaRP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50% in Agricultural engineering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Egerton, JKUAT and </a:t>
            </a:r>
            <a:r>
              <a:rPr lang="en-US" b="1" dirty="0" err="1">
                <a:solidFill>
                  <a:prstClr val="black"/>
                </a:solidFill>
              </a:rPr>
              <a:t>UoN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0.4, 0.6, 0.7 papers per faculty per year in EEE, CSE and MME areas!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04092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12768" cy="7920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Institutional budget allocations  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057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92888" cy="115212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Faculty Remuneration – Are 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universities attracting young faculty?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299257"/>
              </p:ext>
            </p:extLst>
          </p:nvPr>
        </p:nvGraphicFramePr>
        <p:xfrm>
          <a:off x="251519" y="1540281"/>
          <a:ext cx="8640961" cy="4553015"/>
        </p:xfrm>
        <a:graphic>
          <a:graphicData uri="http://schemas.openxmlformats.org/drawingml/2006/table">
            <a:tbl>
              <a:tblPr firstRow="1" firstCol="1" bandRow="1"/>
              <a:tblGrid>
                <a:gridCol w="1839415"/>
                <a:gridCol w="2121026"/>
                <a:gridCol w="1944216"/>
                <a:gridCol w="1728192"/>
                <a:gridCol w="1008112"/>
              </a:tblGrid>
              <a:tr h="8640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Faculty rank 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Average gross salary (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including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all monthly allowances)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KSh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Maximum gross salary (including all monthly allowances) (</a:t>
                      </a: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KSh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Comparable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network engineers ranks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en-GB" sz="1600" b="1" baseline="300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 percentile PWC salary (</a:t>
                      </a: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Ksh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)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65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a)Tutorial fellow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89,259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152,411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Assistant network engineer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120,076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65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b)Assistant      lecturer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94,032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152,411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Network engineer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254,713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5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c)Lecturer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114,566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210,000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Senior engineer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354,095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46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d)Senior lecturer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131,358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288,200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Senior engineer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354,095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5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e)Associate professor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161,336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310,000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Chief technical officer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646,105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65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F)Full professor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186,115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360,200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Chief technical officer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646,105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191730"/>
            <a:ext cx="470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Is payment non-practicing allowance a solution?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99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84776" cy="9911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How about the external view? - Elsevier’s </a:t>
            </a:r>
            <a:r>
              <a:rPr lang="en-US" b="1" dirty="0" err="1" smtClean="0">
                <a:solidFill>
                  <a:srgbClr val="7030A0"/>
                </a:solidFill>
              </a:rPr>
              <a:t>Scival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641379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Six Universities visible as offering engineering degree programs </a:t>
            </a:r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36 PhD graduates in engineering over same period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50% in Agricultural engineering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Egerton, JKUAT and </a:t>
            </a:r>
            <a:r>
              <a:rPr lang="en-US" b="1" dirty="0" err="1">
                <a:solidFill>
                  <a:prstClr val="black"/>
                </a:solidFill>
              </a:rPr>
              <a:t>UoN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0.4, 0.6, 0.7 papers per faculty per year in EEE, CSE and MME areas!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30881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28792" cy="9911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Research output of </a:t>
            </a:r>
            <a:r>
              <a:rPr lang="en-US" b="1" dirty="0" smtClean="0">
                <a:solidFill>
                  <a:srgbClr val="7030A0"/>
                </a:solidFill>
              </a:rPr>
              <a:t>medicine, engineering </a:t>
            </a:r>
            <a:r>
              <a:rPr lang="en-US" b="1" dirty="0">
                <a:solidFill>
                  <a:srgbClr val="7030A0"/>
                </a:solidFill>
              </a:rPr>
              <a:t>&amp; ICT disciplines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66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055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 performance in Engineering  </a:t>
            </a:r>
            <a:r>
              <a:rPr lang="en-US" dirty="0"/>
              <a:t>2010-2015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4380"/>
            <a:ext cx="65" cy="487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88872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900" dirty="0" smtClean="0">
              <a:solidFill>
                <a:srgbClr val="3B81AB"/>
              </a:solidFill>
              <a:latin typeface="Open Sans"/>
            </a:endParaRPr>
          </a:p>
        </p:txBody>
      </p:sp>
      <p:pic>
        <p:nvPicPr>
          <p:cNvPr id="615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35092"/>
            <a:ext cx="6504018" cy="520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6389" y="1542811"/>
            <a:ext cx="99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53565A"/>
                </a:solidFill>
              </a:rPr>
              <a:t>Egerton</a:t>
            </a:r>
            <a:endParaRPr lang="en-US" sz="1400" b="1" dirty="0">
              <a:solidFill>
                <a:srgbClr val="53565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4426" y="4794671"/>
            <a:ext cx="99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err="1" smtClean="0">
                <a:solidFill>
                  <a:srgbClr val="53565A"/>
                </a:solidFill>
              </a:rPr>
              <a:t>Maseno</a:t>
            </a:r>
            <a:endParaRPr lang="en-US" sz="1400" b="1" dirty="0">
              <a:solidFill>
                <a:srgbClr val="53565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1246" y="2107395"/>
            <a:ext cx="99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53565A"/>
                </a:solidFill>
              </a:rPr>
              <a:t>Kenyatta</a:t>
            </a:r>
            <a:endParaRPr lang="en-US" sz="1400" b="1" dirty="0">
              <a:solidFill>
                <a:srgbClr val="53565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8730" y="2870868"/>
            <a:ext cx="99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53565A"/>
                </a:solidFill>
              </a:rPr>
              <a:t>Nairobi</a:t>
            </a:r>
            <a:endParaRPr lang="en-US" sz="1400" b="1" dirty="0">
              <a:solidFill>
                <a:srgbClr val="53565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8773" y="3785268"/>
            <a:ext cx="99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53565A"/>
                </a:solidFill>
              </a:rPr>
              <a:t>JKUAT</a:t>
            </a:r>
            <a:endParaRPr lang="en-US" sz="1400" b="1" dirty="0">
              <a:solidFill>
                <a:srgbClr val="53565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69" y="2316766"/>
            <a:ext cx="99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err="1" smtClean="0">
                <a:solidFill>
                  <a:srgbClr val="53565A"/>
                </a:solidFill>
              </a:rPr>
              <a:t>Moi</a:t>
            </a:r>
            <a:endParaRPr lang="en-US" sz="1400" b="1" dirty="0">
              <a:solidFill>
                <a:srgbClr val="53565A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631018" y="2107395"/>
            <a:ext cx="2382353" cy="2523982"/>
          </a:xfrm>
          <a:prstGeom prst="wedgeRectCallout">
            <a:avLst>
              <a:gd name="adj1" fmla="val -57590"/>
              <a:gd name="adj2" fmla="val 2087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srgbClr val="53565A"/>
                </a:solidFill>
              </a:rPr>
              <a:t>Egerton has highest international collaboration; highest Field-weighted Citation Impact and most citations per publications</a:t>
            </a:r>
          </a:p>
          <a:p>
            <a:pPr algn="ctr" defTabSz="457200"/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4545" y="1173478"/>
            <a:ext cx="2982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Bubble size</a:t>
            </a:r>
            <a:r>
              <a:rPr lang="en-GB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Citations 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Publication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6597" y="6529250"/>
            <a:ext cx="153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FF8200"/>
                </a:solidFill>
              </a:rPr>
              <a:t>Source: </a:t>
            </a:r>
            <a:r>
              <a:rPr lang="en-US" sz="1400" b="1" dirty="0" err="1" smtClean="0">
                <a:solidFill>
                  <a:srgbClr val="FF8200"/>
                </a:solidFill>
              </a:rPr>
              <a:t>SciVal</a:t>
            </a:r>
            <a:endParaRPr lang="en-US" sz="1400" b="1" dirty="0"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9612"/>
            <a:ext cx="8229600" cy="113521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Rationale for the Baseline Survey of Engineering Departments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KENET is the </a:t>
            </a:r>
            <a:r>
              <a:rPr lang="en-GB" dirty="0" smtClean="0">
                <a:solidFill>
                  <a:srgbClr val="FF0000"/>
                </a:solidFill>
              </a:rPr>
              <a:t>National Research and Education Network</a:t>
            </a:r>
            <a:r>
              <a:rPr lang="en-GB" dirty="0" smtClean="0"/>
              <a:t> (NREN) of Kenya</a:t>
            </a:r>
          </a:p>
          <a:p>
            <a:pPr lvl="1"/>
            <a:r>
              <a:rPr lang="en-GB" i="1" dirty="0" smtClean="0"/>
              <a:t>Employs graduate electrical engineers who build and operate the national broadband network and data </a:t>
            </a:r>
            <a:r>
              <a:rPr lang="en-GB" i="1" dirty="0" err="1" smtClean="0"/>
              <a:t>centers</a:t>
            </a:r>
            <a:endParaRPr lang="en-GB" i="1" dirty="0"/>
          </a:p>
          <a:p>
            <a:r>
              <a:rPr lang="en-GB" dirty="0" smtClean="0"/>
              <a:t>KENET ‘s Strategic Plan 2011-2016 Focus on five </a:t>
            </a:r>
            <a:r>
              <a:rPr lang="en-GB" dirty="0" smtClean="0">
                <a:solidFill>
                  <a:srgbClr val="FF0000"/>
                </a:solidFill>
              </a:rPr>
              <a:t>STEM</a:t>
            </a:r>
            <a:r>
              <a:rPr lang="en-GB" dirty="0" smtClean="0"/>
              <a:t> academic areas</a:t>
            </a:r>
          </a:p>
          <a:p>
            <a:pPr lvl="1"/>
            <a:r>
              <a:rPr lang="en-GB" i="1" dirty="0" smtClean="0"/>
              <a:t>Engineering, computer science/information systems, medicine, agriculture, educational technology</a:t>
            </a:r>
          </a:p>
          <a:p>
            <a:pPr lvl="1"/>
            <a:r>
              <a:rPr lang="en-GB" i="1" dirty="0" smtClean="0"/>
              <a:t>SIGs in engineering education and in educational technology are operational</a:t>
            </a:r>
          </a:p>
          <a:p>
            <a:r>
              <a:rPr lang="en-GB" dirty="0" smtClean="0"/>
              <a:t>2014 IEEE Conference on the Future of Engineering Education in Kenya </a:t>
            </a:r>
          </a:p>
          <a:p>
            <a:pPr lvl="1"/>
            <a:r>
              <a:rPr lang="en-GB" dirty="0" smtClean="0"/>
              <a:t>Recognized lack of </a:t>
            </a:r>
            <a:r>
              <a:rPr lang="en-GB" i="1" dirty="0" smtClean="0">
                <a:solidFill>
                  <a:srgbClr val="FF0000"/>
                </a:solidFill>
              </a:rPr>
              <a:t>Open National Baseline Data </a:t>
            </a:r>
            <a:r>
              <a:rPr lang="en-GB" dirty="0" smtClean="0"/>
              <a:t>on the State of Engineering Education and Research</a:t>
            </a:r>
          </a:p>
          <a:p>
            <a:r>
              <a:rPr lang="en-GB" dirty="0" smtClean="0"/>
              <a:t>E-readiness Survey Research Series since 2006, recognized </a:t>
            </a:r>
            <a:r>
              <a:rPr lang="en-GB" dirty="0" smtClean="0">
                <a:solidFill>
                  <a:srgbClr val="FF0000"/>
                </a:solidFill>
              </a:rPr>
              <a:t>lack of open university education data </a:t>
            </a:r>
            <a:r>
              <a:rPr lang="en-GB" dirty="0" smtClean="0"/>
              <a:t>to inform policy and strategy</a:t>
            </a:r>
          </a:p>
          <a:p>
            <a:pPr lvl="1"/>
            <a:r>
              <a:rPr lang="en-GB" dirty="0" smtClean="0"/>
              <a:t>KENET is a member of higher education data committee of CUE</a:t>
            </a:r>
          </a:p>
          <a:p>
            <a:r>
              <a:rPr lang="en-GB" dirty="0" smtClean="0"/>
              <a:t>KENET needed to </a:t>
            </a:r>
            <a:r>
              <a:rPr lang="en-GB" dirty="0" smtClean="0">
                <a:solidFill>
                  <a:srgbClr val="C00000"/>
                </a:solidFill>
              </a:rPr>
              <a:t>discover </a:t>
            </a:r>
            <a:r>
              <a:rPr lang="en-GB" dirty="0" smtClean="0"/>
              <a:t>engineering faculty and research </a:t>
            </a:r>
            <a:r>
              <a:rPr lang="en-GB" dirty="0" smtClean="0">
                <a:solidFill>
                  <a:srgbClr val="FF0000"/>
                </a:solidFill>
              </a:rPr>
              <a:t>champions</a:t>
            </a:r>
            <a:r>
              <a:rPr lang="en-GB" dirty="0" smtClean="0"/>
              <a:t>  for global collaboration and</a:t>
            </a:r>
            <a:r>
              <a:rPr lang="en-GB" dirty="0" smtClean="0">
                <a:solidFill>
                  <a:srgbClr val="C00000"/>
                </a:solidFill>
              </a:rPr>
              <a:t> access to advanced e-infrastructures</a:t>
            </a:r>
            <a:endParaRPr lang="en-GB" dirty="0">
              <a:solidFill>
                <a:srgbClr val="C00000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Data </a:t>
            </a:r>
            <a:r>
              <a:rPr lang="en-GB" dirty="0"/>
              <a:t>shall create some </a:t>
            </a:r>
            <a:r>
              <a:rPr lang="en-GB" dirty="0">
                <a:solidFill>
                  <a:srgbClr val="C00000"/>
                </a:solidFill>
              </a:rPr>
              <a:t>dissatisfaction </a:t>
            </a:r>
            <a:r>
              <a:rPr lang="en-GB" dirty="0" smtClean="0">
                <a:solidFill>
                  <a:srgbClr val="C00000"/>
                </a:solidFill>
              </a:rPr>
              <a:t>(or discomfort ) </a:t>
            </a:r>
            <a:r>
              <a:rPr lang="en-GB" dirty="0" smtClean="0"/>
              <a:t>and </a:t>
            </a:r>
            <a:r>
              <a:rPr lang="en-GB" dirty="0"/>
              <a:t>trigger change</a:t>
            </a:r>
            <a:r>
              <a:rPr lang="en-GB" dirty="0">
                <a:solidFill>
                  <a:srgbClr val="C00000"/>
                </a:solidFill>
              </a:rPr>
              <a:t>!</a:t>
            </a:r>
          </a:p>
          <a:p>
            <a:pPr marL="0" indent="0">
              <a:buNone/>
            </a:pPr>
            <a:r>
              <a:rPr lang="en-GB" i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095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1" y="33831"/>
            <a:ext cx="6995120" cy="5868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Conclusions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61662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The 503 full-time faculty appear adequate for the 10,343 UG students in AY 2014/2015</a:t>
            </a:r>
          </a:p>
          <a:p>
            <a:pPr lvl="1"/>
            <a:r>
              <a:rPr lang="en-US" sz="2000" b="1" dirty="0" smtClean="0"/>
              <a:t>But they are spread over 44 departments, teaching 54 degree programs</a:t>
            </a:r>
          </a:p>
          <a:p>
            <a:pPr lvl="1"/>
            <a:r>
              <a:rPr lang="en-US" sz="2000" b="1" dirty="0" smtClean="0"/>
              <a:t>59% of the 10,343 enrolled in EBK accredited engineering program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Engineering faculty publications are low at between 0.4 and 1.1 per faculty per year (confirmation with </a:t>
            </a:r>
            <a:r>
              <a:rPr lang="en-US" sz="2000" b="1" dirty="0" err="1" smtClean="0">
                <a:solidFill>
                  <a:srgbClr val="FF0000"/>
                </a:solidFill>
              </a:rPr>
              <a:t>SciVal</a:t>
            </a:r>
            <a:r>
              <a:rPr lang="en-US" sz="2000" b="1" dirty="0" smtClean="0">
                <a:solidFill>
                  <a:srgbClr val="FF0000"/>
                </a:solidFill>
              </a:rPr>
              <a:t> or in comparison to Medicine)</a:t>
            </a:r>
          </a:p>
          <a:p>
            <a:pPr lvl="1"/>
            <a:r>
              <a:rPr lang="en-US" sz="2000" b="1" dirty="0" smtClean="0"/>
              <a:t>It has to do with research funding / reward system? </a:t>
            </a:r>
          </a:p>
          <a:p>
            <a:pPr lvl="1"/>
            <a:r>
              <a:rPr lang="en-US" sz="2000" b="1" dirty="0" smtClean="0"/>
              <a:t>Low enrollment at post-graduate levels and low graduation rates at PhD</a:t>
            </a:r>
          </a:p>
          <a:p>
            <a:r>
              <a:rPr lang="en-US" sz="2000" b="1" dirty="0" smtClean="0"/>
              <a:t>No evidence that universities are committing adequate resources to engineering departments – </a:t>
            </a:r>
            <a:r>
              <a:rPr lang="en-US" sz="2000" b="1" i="1" dirty="0" smtClean="0">
                <a:solidFill>
                  <a:srgbClr val="FF0000"/>
                </a:solidFill>
              </a:rPr>
              <a:t>invest in data infrastructures</a:t>
            </a:r>
          </a:p>
          <a:p>
            <a:pPr lvl="1"/>
            <a:r>
              <a:rPr lang="en-US" sz="2000" b="1" dirty="0" smtClean="0"/>
              <a:t>Most of heads of departments did not know their budgets!</a:t>
            </a:r>
          </a:p>
          <a:p>
            <a:r>
              <a:rPr lang="en-US" sz="2000" b="1" dirty="0" smtClean="0"/>
              <a:t>University ERPs and databases do not appear to be maintaining data on graduates, publications, collaborations</a:t>
            </a:r>
          </a:p>
          <a:p>
            <a:r>
              <a:rPr lang="en-US" sz="2000" b="1" dirty="0" smtClean="0"/>
              <a:t>The problem is NOT laboratory or research infrastructures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Faculty are unaware of FREE advanced e-infrastructures accessible through KENET</a:t>
            </a:r>
          </a:p>
        </p:txBody>
      </p:sp>
    </p:spTree>
    <p:extLst>
      <p:ext uri="{BB962C8B-B14F-4D97-AF65-F5344CB8AC3E}">
        <p14:creationId xmlns:p14="http://schemas.microsoft.com/office/powerpoint/2010/main" val="7662089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95120" cy="864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Recommendations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18457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educe the number of degree programs and departments </a:t>
            </a:r>
            <a:r>
              <a:rPr lang="en-US" sz="2400" b="1" dirty="0" smtClean="0"/>
              <a:t>to ensure critical mass of faculty in each degree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Implement an incentive mechanism for Eng. Faculty </a:t>
            </a:r>
            <a:r>
              <a:rPr lang="en-US" sz="2400" b="1" dirty="0" smtClean="0"/>
              <a:t>e.g. Payment of non-practicing allowance OR implement differential pay for critical disciplines to achieve V2030 e.g. </a:t>
            </a:r>
            <a:r>
              <a:rPr lang="en-US" sz="2400" b="1" dirty="0" err="1" smtClean="0"/>
              <a:t>Eng</a:t>
            </a:r>
            <a:r>
              <a:rPr lang="en-US" sz="2400" b="1" dirty="0" smtClean="0"/>
              <a:t> – to attract young engineers into </a:t>
            </a:r>
            <a:r>
              <a:rPr lang="en-US" sz="2400" b="1" dirty="0"/>
              <a:t>universities and </a:t>
            </a:r>
            <a:r>
              <a:rPr lang="en-US" sz="2400" b="1" dirty="0" smtClean="0"/>
              <a:t>retain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Improve faculty motivation, working environments, remuneration, research grants, travel grants  and scholarships </a:t>
            </a:r>
            <a:r>
              <a:rPr lang="en-US" sz="2400" b="1" dirty="0" smtClean="0"/>
              <a:t>for Masters and PhD </a:t>
            </a:r>
            <a:r>
              <a:rPr lang="en-US" sz="2400" b="1" dirty="0"/>
              <a:t>students by Universities and </a:t>
            </a:r>
            <a:r>
              <a:rPr lang="en-US" sz="2400" b="1" dirty="0" err="1" smtClean="0"/>
              <a:t>GoK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It is NOT about lack of equipment!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Conduct detailed </a:t>
            </a:r>
            <a:r>
              <a:rPr lang="en-US" sz="2400" b="1" dirty="0" smtClean="0">
                <a:solidFill>
                  <a:srgbClr val="FF0000"/>
                </a:solidFill>
              </a:rPr>
              <a:t>demand-side study </a:t>
            </a:r>
            <a:r>
              <a:rPr lang="en-US" sz="2400" b="1" dirty="0" smtClean="0"/>
              <a:t>for engineering graduates demand and their </a:t>
            </a:r>
            <a:r>
              <a:rPr lang="en-US" sz="2400" b="1" dirty="0" smtClean="0">
                <a:solidFill>
                  <a:srgbClr val="FF0000"/>
                </a:solidFill>
              </a:rPr>
              <a:t>employment skills 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000" b="1" dirty="0" smtClean="0"/>
              <a:t>Involve the Industry (LIWA, KEPSA </a:t>
            </a:r>
            <a:r>
              <a:rPr lang="en-US" sz="2000" b="1" dirty="0" err="1" smtClean="0"/>
              <a:t>etc</a:t>
            </a:r>
            <a:r>
              <a:rPr lang="en-US" sz="2000" b="1" dirty="0" smtClean="0"/>
              <a:t>) in the demand-side surveys</a:t>
            </a:r>
          </a:p>
        </p:txBody>
      </p:sp>
    </p:spTree>
    <p:extLst>
      <p:ext uri="{BB962C8B-B14F-4D97-AF65-F5344CB8AC3E}">
        <p14:creationId xmlns:p14="http://schemas.microsoft.com/office/powerpoint/2010/main" val="24933754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0" y="2452985"/>
            <a:ext cx="9144000" cy="4833667"/>
          </a:xfrm>
          <a:custGeom>
            <a:avLst/>
            <a:gdLst>
              <a:gd name="connsiteX0" fmla="*/ 12555 w 12555"/>
              <a:gd name="connsiteY0" fmla="*/ 675 h 4406"/>
              <a:gd name="connsiteX1" fmla="*/ 0 w 12555"/>
              <a:gd name="connsiteY1" fmla="*/ 4406 h 4406"/>
              <a:gd name="connsiteX2" fmla="*/ 15 w 12555"/>
              <a:gd name="connsiteY2" fmla="*/ 345 h 4406"/>
              <a:gd name="connsiteX3" fmla="*/ 6420 w 12555"/>
              <a:gd name="connsiteY3" fmla="*/ 345 h 4406"/>
              <a:gd name="connsiteX4" fmla="*/ 6870 w 12555"/>
              <a:gd name="connsiteY4" fmla="*/ 0 h 4406"/>
              <a:gd name="connsiteX5" fmla="*/ 12555 w 12555"/>
              <a:gd name="connsiteY5" fmla="*/ 0 h 4406"/>
              <a:gd name="connsiteX6" fmla="*/ 12555 w 12555"/>
              <a:gd name="connsiteY6" fmla="*/ 675 h 4406"/>
              <a:gd name="connsiteX0" fmla="*/ 12555 w 12555"/>
              <a:gd name="connsiteY0" fmla="*/ 4465 h 4465"/>
              <a:gd name="connsiteX1" fmla="*/ 0 w 12555"/>
              <a:gd name="connsiteY1" fmla="*/ 4406 h 4465"/>
              <a:gd name="connsiteX2" fmla="*/ 15 w 12555"/>
              <a:gd name="connsiteY2" fmla="*/ 345 h 4465"/>
              <a:gd name="connsiteX3" fmla="*/ 6420 w 12555"/>
              <a:gd name="connsiteY3" fmla="*/ 345 h 4465"/>
              <a:gd name="connsiteX4" fmla="*/ 6870 w 12555"/>
              <a:gd name="connsiteY4" fmla="*/ 0 h 4465"/>
              <a:gd name="connsiteX5" fmla="*/ 12555 w 12555"/>
              <a:gd name="connsiteY5" fmla="*/ 0 h 4465"/>
              <a:gd name="connsiteX6" fmla="*/ 12555 w 12555"/>
              <a:gd name="connsiteY6" fmla="*/ 4465 h 4465"/>
              <a:gd name="connsiteX0" fmla="*/ 12555 w 12555"/>
              <a:gd name="connsiteY0" fmla="*/ 4465 h 5816"/>
              <a:gd name="connsiteX1" fmla="*/ 0 w 12555"/>
              <a:gd name="connsiteY1" fmla="*/ 5816 h 5816"/>
              <a:gd name="connsiteX2" fmla="*/ 15 w 12555"/>
              <a:gd name="connsiteY2" fmla="*/ 345 h 5816"/>
              <a:gd name="connsiteX3" fmla="*/ 6420 w 12555"/>
              <a:gd name="connsiteY3" fmla="*/ 345 h 5816"/>
              <a:gd name="connsiteX4" fmla="*/ 6870 w 12555"/>
              <a:gd name="connsiteY4" fmla="*/ 0 h 5816"/>
              <a:gd name="connsiteX5" fmla="*/ 12555 w 12555"/>
              <a:gd name="connsiteY5" fmla="*/ 0 h 5816"/>
              <a:gd name="connsiteX6" fmla="*/ 12555 w 12555"/>
              <a:gd name="connsiteY6" fmla="*/ 4465 h 5816"/>
              <a:gd name="connsiteX0" fmla="*/ 12555 w 12555"/>
              <a:gd name="connsiteY0" fmla="*/ 5963 h 5963"/>
              <a:gd name="connsiteX1" fmla="*/ 0 w 12555"/>
              <a:gd name="connsiteY1" fmla="*/ 5816 h 5963"/>
              <a:gd name="connsiteX2" fmla="*/ 15 w 12555"/>
              <a:gd name="connsiteY2" fmla="*/ 345 h 5963"/>
              <a:gd name="connsiteX3" fmla="*/ 6420 w 12555"/>
              <a:gd name="connsiteY3" fmla="*/ 345 h 5963"/>
              <a:gd name="connsiteX4" fmla="*/ 6870 w 12555"/>
              <a:gd name="connsiteY4" fmla="*/ 0 h 5963"/>
              <a:gd name="connsiteX5" fmla="*/ 12555 w 12555"/>
              <a:gd name="connsiteY5" fmla="*/ 0 h 5963"/>
              <a:gd name="connsiteX6" fmla="*/ 12555 w 12555"/>
              <a:gd name="connsiteY6" fmla="*/ 5963 h 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5" h="5963">
                <a:moveTo>
                  <a:pt x="12555" y="5963"/>
                </a:moveTo>
                <a:lnTo>
                  <a:pt x="0" y="5816"/>
                </a:lnTo>
                <a:cubicBezTo>
                  <a:pt x="5" y="4462"/>
                  <a:pt x="10" y="1699"/>
                  <a:pt x="15" y="345"/>
                </a:cubicBez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5963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71538" y="5286388"/>
            <a:ext cx="6400800" cy="150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www.kenet.or.ke</a:t>
            </a:r>
          </a:p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Jomo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Kenyatta Memorial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Library, University of Nairobi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P. O Box 30244-00100, Nairobi.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0732 </a:t>
            </a:r>
            <a:r>
              <a:rPr lang="en-GB" dirty="0">
                <a:solidFill>
                  <a:schemeClr val="bg1"/>
                </a:solidFill>
              </a:rPr>
              <a:t>150 500 / 0703 044 500</a:t>
            </a:r>
            <a:endParaRPr kumimoji="0" lang="en-GB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17341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Thank You</a:t>
            </a:r>
            <a:endParaRPr lang="en-GB" sz="66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J:\Business\KENET\Kenet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-25"/>
            <a:ext cx="2571768" cy="86618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52736"/>
            <a:ext cx="365264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3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What will trigger change and transformation in engineering education in Kenya?</a:t>
            </a:r>
            <a:endParaRPr lang="en-US" sz="30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2564904"/>
            <a:ext cx="34147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564904"/>
            <a:ext cx="34194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" y="3063999"/>
            <a:ext cx="39624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000625" y="3314204"/>
            <a:ext cx="3781425" cy="18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5" tIns="44444" rIns="90475" bIns="44444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631BC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hange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3631BC"/>
                </a:solidFill>
                <a:latin typeface="+mn-lt"/>
                <a:cs typeface="+mn-cs"/>
              </a:rPr>
              <a:t>D</a:t>
            </a:r>
            <a:r>
              <a:rPr lang="en-US" sz="3500" b="1" dirty="0">
                <a:solidFill>
                  <a:schemeClr val="accent1"/>
                </a:solidFill>
                <a:latin typeface="+mn-lt"/>
                <a:cs typeface="+mn-cs"/>
              </a:rPr>
              <a:t>issatisfaction</a:t>
            </a:r>
            <a:endParaRPr lang="en-US" sz="2500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3631BC"/>
                </a:solidFill>
                <a:latin typeface="+mn-lt"/>
                <a:cs typeface="+mn-cs"/>
              </a:rPr>
              <a:t>V</a:t>
            </a:r>
            <a:r>
              <a:rPr lang="en-US" sz="3500" b="1" dirty="0">
                <a:solidFill>
                  <a:schemeClr val="accent1"/>
                </a:solidFill>
                <a:latin typeface="+mn-lt"/>
                <a:cs typeface="+mn-cs"/>
              </a:rPr>
              <a:t>ision</a:t>
            </a:r>
            <a:endParaRPr lang="en-US" sz="2500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3631BC"/>
                </a:solidFill>
                <a:latin typeface="+mn-lt"/>
                <a:cs typeface="+mn-cs"/>
              </a:rPr>
              <a:t>S</a:t>
            </a:r>
            <a:r>
              <a:rPr lang="en-US" sz="3500" b="1" dirty="0">
                <a:solidFill>
                  <a:schemeClr val="accent1"/>
                </a:solidFill>
                <a:latin typeface="+mn-lt"/>
                <a:cs typeface="+mn-cs"/>
              </a:rPr>
              <a:t>trategy</a:t>
            </a:r>
            <a:r>
              <a:rPr lang="en-US" sz="3500" b="1" dirty="0">
                <a:solidFill>
                  <a:srgbClr val="3631BC"/>
                </a:solidFill>
                <a:latin typeface="+mn-lt"/>
                <a:cs typeface="+mn-cs"/>
              </a:rPr>
              <a:t> (steps)</a:t>
            </a:r>
            <a:endParaRPr lang="en-US" sz="2500" dirty="0">
              <a:solidFill>
                <a:srgbClr val="063DE8"/>
              </a:solidFill>
              <a:latin typeface="+mn-lt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01" y="2071191"/>
            <a:ext cx="2017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8497"/>
            <a:ext cx="1963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0017" y="5805264"/>
            <a:ext cx="710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Who is dissatisfied with the state of engineering education and research?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58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11144" cy="6340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KENET as the NREN of 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61662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Catalyst</a:t>
            </a:r>
            <a:r>
              <a:rPr lang="en-US" b="1" dirty="0"/>
              <a:t> for transformation of education and research using ICT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Discovers and supports research and innovation champions</a:t>
            </a:r>
          </a:p>
          <a:p>
            <a:pPr lvl="1"/>
            <a:r>
              <a:rPr lang="en-US" dirty="0" smtClean="0"/>
              <a:t>Offers </a:t>
            </a:r>
            <a:r>
              <a:rPr lang="en-US" dirty="0"/>
              <a:t>up to 10 travel grants </a:t>
            </a:r>
            <a:r>
              <a:rPr lang="en-US" dirty="0" smtClean="0"/>
              <a:t>per year to </a:t>
            </a:r>
            <a:r>
              <a:rPr lang="en-US" dirty="0"/>
              <a:t>faculty researchers or post-graduate students in STEM areas</a:t>
            </a:r>
          </a:p>
          <a:p>
            <a:pPr lvl="1"/>
            <a:r>
              <a:rPr lang="en-US" dirty="0"/>
              <a:t>Sponsors innovative research </a:t>
            </a:r>
            <a:r>
              <a:rPr lang="en-US" dirty="0" smtClean="0"/>
              <a:t>projects using </a:t>
            </a:r>
            <a:r>
              <a:rPr lang="en-US" dirty="0"/>
              <a:t>Mini-grants of $10,000 per </a:t>
            </a:r>
            <a:r>
              <a:rPr lang="en-US" dirty="0" smtClean="0"/>
              <a:t>University faculty </a:t>
            </a:r>
            <a:r>
              <a:rPr lang="en-US" dirty="0"/>
              <a:t>team (see </a:t>
            </a:r>
            <a:r>
              <a:rPr lang="en-US" dirty="0">
                <a:hlinkClick r:id="rId4"/>
              </a:rPr>
              <a:t>http://raspberry.kenet.or.ke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Organizes forums of faculty in different areas (e.g., engineering faculty forum in </a:t>
            </a:r>
            <a:r>
              <a:rPr lang="en-US" dirty="0" smtClean="0"/>
              <a:t>2015)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Regularly Conducts E-readiness Survey of Connected Universities  </a:t>
            </a:r>
          </a:p>
          <a:p>
            <a:pPr lvl="1"/>
            <a:r>
              <a:rPr lang="en-US" i="1" dirty="0"/>
              <a:t>2006, 2008, 2013 and 2015 (see </a:t>
            </a:r>
            <a:r>
              <a:rPr lang="en-US" i="1" dirty="0">
                <a:hlinkClick r:id="rId5"/>
              </a:rPr>
              <a:t>http://</a:t>
            </a:r>
            <a:r>
              <a:rPr lang="en-US" i="1" dirty="0" smtClean="0">
                <a:hlinkClick r:id="rId5"/>
              </a:rPr>
              <a:t>ereadiness.kenet.or.ke</a:t>
            </a:r>
            <a:r>
              <a:rPr lang="en-US" i="1" dirty="0"/>
              <a:t>)</a:t>
            </a:r>
          </a:p>
          <a:p>
            <a:pPr lvl="1"/>
            <a:r>
              <a:rPr lang="en-US" i="1" dirty="0"/>
              <a:t>Data-driven advocacy and influencing ICT strategies to increase use of ICT in education and research</a:t>
            </a:r>
          </a:p>
          <a:p>
            <a:endParaRPr lang="en-US" b="1" dirty="0" smtClean="0"/>
          </a:p>
          <a:p>
            <a:r>
              <a:rPr lang="en-US" b="1" dirty="0" smtClean="0"/>
              <a:t>Collects </a:t>
            </a:r>
            <a:r>
              <a:rPr lang="en-US" b="1" dirty="0"/>
              <a:t>Annual Data on Enrollment of Connected Higher Education Institutions</a:t>
            </a:r>
          </a:p>
          <a:p>
            <a:pPr lvl="1"/>
            <a:r>
              <a:rPr lang="en-US" dirty="0"/>
              <a:t>2015 data collected for 57 universities / university colleges connected to KENET</a:t>
            </a:r>
          </a:p>
          <a:p>
            <a:pPr lvl="1"/>
            <a:endParaRPr lang="en-US" b="1" dirty="0"/>
          </a:p>
          <a:p>
            <a:r>
              <a:rPr lang="en-US" b="1" dirty="0"/>
              <a:t>Builds advanced research infrastructures</a:t>
            </a:r>
            <a:r>
              <a:rPr lang="en-US" dirty="0"/>
              <a:t> and community in different areas</a:t>
            </a:r>
          </a:p>
          <a:p>
            <a:pPr lvl="1"/>
            <a:r>
              <a:rPr lang="en-US" dirty="0"/>
              <a:t>Africa Science Gateway and federated services (KENET CA,  </a:t>
            </a:r>
            <a:r>
              <a:rPr lang="en-US" dirty="0" err="1"/>
              <a:t>iDP</a:t>
            </a:r>
            <a:r>
              <a:rPr lang="en-US" dirty="0"/>
              <a:t>, EDUROAM)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The first NREN in Africa to have a Certification Authority (CA) accredited by EUGRDPMA  allowing Kenyan researchers access global  e-infrastructures for FREE!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New </a:t>
            </a:r>
            <a:r>
              <a:rPr lang="en-US" b="1" dirty="0">
                <a:solidFill>
                  <a:srgbClr val="FF0000"/>
                </a:solidFill>
              </a:rPr>
              <a:t>Initiative to start measuring research collaboration and productivity of Kenyan universities and research institutes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Will be  </a:t>
            </a:r>
            <a:r>
              <a:rPr lang="en-US" dirty="0" smtClean="0"/>
              <a:t>using research intelligence tool from Elsevier </a:t>
            </a:r>
            <a:r>
              <a:rPr lang="en-US" dirty="0" err="1"/>
              <a:t>SciVal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prepare research advocacy reports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921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hape 602"/>
          <p:cNvSpPr>
            <a:spLocks noChangeArrowheads="1"/>
          </p:cNvSpPr>
          <p:nvPr/>
        </p:nvSpPr>
        <p:spPr bwMode="auto">
          <a:xfrm>
            <a:off x="236538" y="5919788"/>
            <a:ext cx="8542337" cy="639762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/>
          </a:p>
        </p:txBody>
      </p:sp>
      <p:sp>
        <p:nvSpPr>
          <p:cNvPr id="21510" name="Shape 605"/>
          <p:cNvSpPr>
            <a:spLocks noChangeArrowheads="1"/>
          </p:cNvSpPr>
          <p:nvPr/>
        </p:nvSpPr>
        <p:spPr bwMode="auto">
          <a:xfrm>
            <a:off x="7192963" y="517525"/>
            <a:ext cx="1597025" cy="623888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/>
          </a:p>
        </p:txBody>
      </p:sp>
      <p:sp>
        <p:nvSpPr>
          <p:cNvPr id="21511" name="Rectangle 3"/>
          <p:cNvSpPr txBox="1">
            <a:spLocks/>
          </p:cNvSpPr>
          <p:nvPr/>
        </p:nvSpPr>
        <p:spPr bwMode="auto">
          <a:xfrm>
            <a:off x="757238" y="1947863"/>
            <a:ext cx="52832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7" tIns="41403" rIns="82807" bIns="41403"/>
          <a:lstStyle>
            <a:lvl1pPr marL="342900" indent="-342900" defTabSz="91281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91281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91281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91281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91281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altLang="en-US">
                <a:latin typeface="Book Antiqua" pitchFamily="18" charset="0"/>
              </a:rPr>
              <a:t>.</a:t>
            </a:r>
          </a:p>
        </p:txBody>
      </p:sp>
      <p:sp>
        <p:nvSpPr>
          <p:cNvPr id="21512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51520" y="1254125"/>
            <a:ext cx="5283200" cy="5394960"/>
          </a:xfrm>
          <a:prstGeom prst="roundRect">
            <a:avLst>
              <a:gd name="adj" fmla="val 1256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807" tIns="41403" rIns="82807" bIns="41403" anchor="ctr"/>
          <a:lstStyle>
            <a:lvl1pPr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/>
          </a:p>
        </p:txBody>
      </p:sp>
      <p:sp>
        <p:nvSpPr>
          <p:cNvPr id="21515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44008" y="3573463"/>
            <a:ext cx="466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100" b="1" dirty="0"/>
              <a:t>Somalia</a:t>
            </a:r>
          </a:p>
        </p:txBody>
      </p:sp>
      <p:sp>
        <p:nvSpPr>
          <p:cNvPr id="21518" name="Freeform 11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4563095" y="2224608"/>
            <a:ext cx="1089025" cy="268288"/>
          </a:xfrm>
          <a:custGeom>
            <a:avLst/>
            <a:gdLst>
              <a:gd name="T0" fmla="*/ 0 w 592"/>
              <a:gd name="T1" fmla="*/ 2147483647 h 208"/>
              <a:gd name="T2" fmla="*/ 2147483647 w 592"/>
              <a:gd name="T3" fmla="*/ 2147483647 h 208"/>
              <a:gd name="T4" fmla="*/ 2147483647 w 592"/>
              <a:gd name="T5" fmla="*/ 2147483647 h 208"/>
              <a:gd name="T6" fmla="*/ 2147483647 w 592"/>
              <a:gd name="T7" fmla="*/ 2147483647 h 208"/>
              <a:gd name="T8" fmla="*/ 2147483647 w 592"/>
              <a:gd name="T9" fmla="*/ 0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208"/>
              <a:gd name="T17" fmla="*/ 592 w 59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208">
                <a:moveTo>
                  <a:pt x="0" y="208"/>
                </a:moveTo>
                <a:lnTo>
                  <a:pt x="120" y="96"/>
                </a:lnTo>
                <a:lnTo>
                  <a:pt x="288" y="120"/>
                </a:lnTo>
                <a:lnTo>
                  <a:pt x="520" y="128"/>
                </a:lnTo>
                <a:lnTo>
                  <a:pt x="59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7" tIns="41403" rIns="82807" bIns="41403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19" name="Freeform 12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4499992" y="4613275"/>
            <a:ext cx="833437" cy="487363"/>
          </a:xfrm>
          <a:custGeom>
            <a:avLst/>
            <a:gdLst>
              <a:gd name="T0" fmla="*/ 0 w 368"/>
              <a:gd name="T1" fmla="*/ 2147483647 h 352"/>
              <a:gd name="T2" fmla="*/ 2147483647 w 368"/>
              <a:gd name="T3" fmla="*/ 2147483647 h 352"/>
              <a:gd name="T4" fmla="*/ 2147483647 w 368"/>
              <a:gd name="T5" fmla="*/ 2147483647 h 352"/>
              <a:gd name="T6" fmla="*/ 2147483647 w 368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352"/>
              <a:gd name="T14" fmla="*/ 368 w 368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352">
                <a:moveTo>
                  <a:pt x="0" y="352"/>
                </a:moveTo>
                <a:lnTo>
                  <a:pt x="176" y="80"/>
                </a:lnTo>
                <a:lnTo>
                  <a:pt x="288" y="40"/>
                </a:lnTo>
                <a:lnTo>
                  <a:pt x="36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7" tIns="41403" rIns="82807" bIns="41403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20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283968" y="5818188"/>
            <a:ext cx="882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100" b="1" dirty="0"/>
              <a:t>INDIAN OCEAN</a:t>
            </a:r>
          </a:p>
        </p:txBody>
      </p:sp>
      <p:sp>
        <p:nvSpPr>
          <p:cNvPr id="21528" name="Line 211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6588224" y="1988840"/>
            <a:ext cx="255587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807" tIns="41403" rIns="82807" bIns="414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29" name="Rectangle 21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876256" y="1937737"/>
            <a:ext cx="1741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800" dirty="0"/>
              <a:t>KDN fiber-underground (Primary)</a:t>
            </a:r>
          </a:p>
        </p:txBody>
      </p:sp>
      <p:sp>
        <p:nvSpPr>
          <p:cNvPr id="21623" name="Line 211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>
            <a:off x="6588224" y="2132856"/>
            <a:ext cx="255587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807" tIns="41403" rIns="82807" bIns="4140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24" name="Rectangle 216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876256" y="2081753"/>
            <a:ext cx="17637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800" dirty="0"/>
              <a:t>Jamii </a:t>
            </a:r>
            <a:r>
              <a:rPr lang="en-GB" altLang="en-US" sz="800" dirty="0" err="1"/>
              <a:t>fiber</a:t>
            </a:r>
            <a:r>
              <a:rPr lang="en-GB" altLang="en-US" sz="800" dirty="0"/>
              <a:t> -overhead(Backup)</a:t>
            </a:r>
          </a:p>
        </p:txBody>
      </p:sp>
      <p:sp>
        <p:nvSpPr>
          <p:cNvPr id="21655" name="Oval 176"/>
          <p:cNvSpPr>
            <a:spLocks noChangeArrowheads="1"/>
          </p:cNvSpPr>
          <p:nvPr/>
        </p:nvSpPr>
        <p:spPr bwMode="auto">
          <a:xfrm>
            <a:off x="6660232" y="1826345"/>
            <a:ext cx="87312" cy="904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82807" tIns="41403" rIns="82807" bIns="41403" anchor="ctr"/>
          <a:lstStyle>
            <a:lvl1pPr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1656" name="Rectangle 21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876256" y="1793721"/>
            <a:ext cx="9001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800" dirty="0"/>
              <a:t>KENET POP</a:t>
            </a:r>
          </a:p>
        </p:txBody>
      </p:sp>
      <p:graphicFrame>
        <p:nvGraphicFramePr>
          <p:cNvPr id="185" name="Table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55725"/>
              </p:ext>
            </p:extLst>
          </p:nvPr>
        </p:nvGraphicFramePr>
        <p:xfrm>
          <a:off x="6543106" y="2837685"/>
          <a:ext cx="2577975" cy="240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873"/>
                <a:gridCol w="765015"/>
                <a:gridCol w="792087"/>
              </a:tblGrid>
              <a:tr h="441902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POP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No. of Campuses</a:t>
                      </a:r>
                      <a:r>
                        <a:rPr lang="en-GB" sz="800" baseline="0" dirty="0" smtClean="0"/>
                        <a:t> </a:t>
                      </a:r>
                      <a:r>
                        <a:rPr lang="en-GB" sz="800" dirty="0" smtClean="0"/>
                        <a:t>Connected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No of Schools</a:t>
                      </a:r>
                      <a:r>
                        <a:rPr lang="en-GB" sz="800" baseline="0" dirty="0" smtClean="0"/>
                        <a:t> connected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</a:tr>
              <a:tr h="27009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Nairobi POP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100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146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</a:tr>
              <a:tr h="247747">
                <a:tc>
                  <a:txBody>
                    <a:bodyPr/>
                    <a:lstStyle/>
                    <a:p>
                      <a:r>
                        <a:rPr lang="en-GB" sz="800" baseline="0" dirty="0" smtClean="0"/>
                        <a:t>Kisumu POP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20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</a:tr>
              <a:tr h="290505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Mombasa POP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16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</a:tr>
              <a:tr h="257817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Eldoret POP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22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</a:tr>
              <a:tr h="235470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Nakuru POP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17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</a:tr>
              <a:tr h="278227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Meru POP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15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 marL="91427" marR="91427" marT="45697" marB="45697"/>
                </a:tc>
              </a:tr>
              <a:tr h="371849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Total Campuses</a:t>
                      </a:r>
                      <a:r>
                        <a:rPr lang="en-GB" sz="800" b="1" baseline="0" dirty="0" smtClean="0"/>
                        <a:t> </a:t>
                      </a:r>
                      <a:r>
                        <a:rPr lang="en-GB" sz="800" b="1" dirty="0" smtClean="0"/>
                        <a:t> connected</a:t>
                      </a:r>
                      <a:endParaRPr lang="en-GB" sz="800" b="1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190</a:t>
                      </a:r>
                      <a:endParaRPr lang="en-GB" sz="800" b="1" dirty="0"/>
                    </a:p>
                  </a:txBody>
                  <a:tcPr marL="91427" marR="91427" marT="45697" marB="45697"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148</a:t>
                      </a:r>
                      <a:endParaRPr lang="en-GB" sz="800" b="1" dirty="0"/>
                    </a:p>
                  </a:txBody>
                  <a:tcPr marL="91427" marR="91427" marT="45697" marB="45697"/>
                </a:tc>
              </a:tr>
            </a:tbl>
          </a:graphicData>
        </a:graphic>
      </p:graphicFrame>
      <p:sp>
        <p:nvSpPr>
          <p:cNvPr id="21701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067944" y="5483225"/>
            <a:ext cx="14684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700" b="1" dirty="0">
                <a:solidFill>
                  <a:srgbClr val="C00000"/>
                </a:solidFill>
              </a:rPr>
              <a:t>Italian Space Agency -Luigi </a:t>
            </a:r>
            <a:r>
              <a:rPr lang="en-GB" altLang="en-US" sz="700" b="1" dirty="0" err="1">
                <a:solidFill>
                  <a:srgbClr val="C00000"/>
                </a:solidFill>
              </a:rPr>
              <a:t>Broglio</a:t>
            </a:r>
            <a:r>
              <a:rPr lang="en-GB" altLang="en-US" sz="700" b="1" dirty="0">
                <a:solidFill>
                  <a:srgbClr val="C00000"/>
                </a:solidFill>
              </a:rPr>
              <a:t> Space Centre- </a:t>
            </a:r>
            <a:r>
              <a:rPr lang="en-GB" altLang="en-US" sz="700" b="1" dirty="0" err="1">
                <a:solidFill>
                  <a:srgbClr val="C00000"/>
                </a:solidFill>
              </a:rPr>
              <a:t>Malindi</a:t>
            </a:r>
            <a:endParaRPr lang="en-GB" altLang="en-US" sz="7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774" y="260648"/>
            <a:ext cx="6059538" cy="65794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KENET National Broadband Network Coverage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0516" y="5291669"/>
            <a:ext cx="2587988" cy="1497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NOFBI Distance- 856KM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KENET Owned Last Mile Fiber – 188KM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KENET Core Ring Fiber Network – 110KM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</a:rPr>
              <a:t>Access Fiber Spurs – 30KM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</a:rPr>
              <a:t>Total KENET Owned fiber – 1084KM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</a:rPr>
              <a:t>Connected Schools classified as follows;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00" dirty="0" smtClean="0">
                <a:solidFill>
                  <a:prstClr val="black"/>
                </a:solidFill>
              </a:rPr>
              <a:t>KENET/</a:t>
            </a:r>
            <a:r>
              <a:rPr lang="en-US" sz="900" dirty="0" err="1" smtClean="0">
                <a:solidFill>
                  <a:prstClr val="black"/>
                </a:solidFill>
              </a:rPr>
              <a:t>Wananchi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Partnership schools – 144 (all in Nairobi)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00" dirty="0" smtClean="0">
                <a:solidFill>
                  <a:prstClr val="black"/>
                </a:solidFill>
              </a:rPr>
              <a:t>KENET Schools – 4 (Alliance schools, Kisii and Marsabit Girls)</a:t>
            </a:r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9552" y="1778428"/>
            <a:ext cx="4304853" cy="4640357"/>
            <a:chOff x="1184722" y="1778428"/>
            <a:chExt cx="4304853" cy="4640357"/>
          </a:xfrm>
        </p:grpSpPr>
        <p:sp>
          <p:nvSpPr>
            <p:cNvPr id="21513" name="Rectangle 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1184722" y="3649663"/>
              <a:ext cx="4476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1100" b="1" dirty="0"/>
                <a:t>Uganda</a:t>
              </a:r>
            </a:p>
          </p:txBody>
        </p:sp>
        <p:sp>
          <p:nvSpPr>
            <p:cNvPr id="21514" name="Rectangle 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2057400" y="5791200"/>
              <a:ext cx="51911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1100" b="1"/>
                <a:t>Tanzania</a:t>
              </a:r>
            </a:p>
          </p:txBody>
        </p:sp>
        <p:sp>
          <p:nvSpPr>
            <p:cNvPr id="21516" name="Freeform 8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1328738" y="2362200"/>
              <a:ext cx="714375" cy="366713"/>
            </a:xfrm>
            <a:custGeom>
              <a:avLst/>
              <a:gdLst>
                <a:gd name="T0" fmla="*/ 2147483647 w 496"/>
                <a:gd name="T1" fmla="*/ 0 h 264"/>
                <a:gd name="T2" fmla="*/ 2147483647 w 496"/>
                <a:gd name="T3" fmla="*/ 2147483647 h 264"/>
                <a:gd name="T4" fmla="*/ 2147483647 w 496"/>
                <a:gd name="T5" fmla="*/ 2147483647 h 264"/>
                <a:gd name="T6" fmla="*/ 2147483647 w 496"/>
                <a:gd name="T7" fmla="*/ 2147483647 h 264"/>
                <a:gd name="T8" fmla="*/ 2147483647 w 496"/>
                <a:gd name="T9" fmla="*/ 2147483647 h 264"/>
                <a:gd name="T10" fmla="*/ 2147483647 w 496"/>
                <a:gd name="T11" fmla="*/ 2147483647 h 264"/>
                <a:gd name="T12" fmla="*/ 0 w 496"/>
                <a:gd name="T13" fmla="*/ 2147483647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6"/>
                <a:gd name="T22" fmla="*/ 0 h 264"/>
                <a:gd name="T23" fmla="*/ 496 w 496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6" h="264">
                  <a:moveTo>
                    <a:pt x="496" y="0"/>
                  </a:moveTo>
                  <a:lnTo>
                    <a:pt x="360" y="152"/>
                  </a:lnTo>
                  <a:lnTo>
                    <a:pt x="304" y="176"/>
                  </a:lnTo>
                  <a:lnTo>
                    <a:pt x="240" y="264"/>
                  </a:lnTo>
                  <a:lnTo>
                    <a:pt x="160" y="256"/>
                  </a:lnTo>
                  <a:lnTo>
                    <a:pt x="112" y="224"/>
                  </a:lnTo>
                  <a:lnTo>
                    <a:pt x="0" y="25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807" tIns="41403" rIns="82807" bIns="414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21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3629025" y="2219325"/>
              <a:ext cx="484188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1100" b="1"/>
                <a:t>Ethiopia</a:t>
              </a:r>
            </a:p>
          </p:txBody>
        </p:sp>
        <p:grpSp>
          <p:nvGrpSpPr>
            <p:cNvPr id="19" name="Group 15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1619672" y="1956476"/>
              <a:ext cx="3792960" cy="4462309"/>
              <a:chOff x="1364" y="398"/>
              <a:chExt cx="2879" cy="3613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20" name="Freeform 16"/>
              <p:cNvSpPr>
                <a:spLocks/>
              </p:cNvSpPr>
              <p:nvPr/>
            </p:nvSpPr>
            <p:spPr bwMode="gray">
              <a:xfrm>
                <a:off x="3912" y="2986"/>
                <a:ext cx="84" cy="64"/>
              </a:xfrm>
              <a:custGeom>
                <a:avLst/>
                <a:gdLst>
                  <a:gd name="T0" fmla="*/ 15 w 17"/>
                  <a:gd name="T1" fmla="*/ 25 h 13"/>
                  <a:gd name="T2" fmla="*/ 15 w 17"/>
                  <a:gd name="T3" fmla="*/ 34 h 13"/>
                  <a:gd name="T4" fmla="*/ 5 w 17"/>
                  <a:gd name="T5" fmla="*/ 44 h 13"/>
                  <a:gd name="T6" fmla="*/ 20 w 17"/>
                  <a:gd name="T7" fmla="*/ 59 h 13"/>
                  <a:gd name="T8" fmla="*/ 25 w 17"/>
                  <a:gd name="T9" fmla="*/ 54 h 13"/>
                  <a:gd name="T10" fmla="*/ 15 w 17"/>
                  <a:gd name="T11" fmla="*/ 49 h 13"/>
                  <a:gd name="T12" fmla="*/ 44 w 17"/>
                  <a:gd name="T13" fmla="*/ 34 h 13"/>
                  <a:gd name="T14" fmla="*/ 54 w 17"/>
                  <a:gd name="T15" fmla="*/ 30 h 13"/>
                  <a:gd name="T16" fmla="*/ 59 w 17"/>
                  <a:gd name="T17" fmla="*/ 39 h 13"/>
                  <a:gd name="T18" fmla="*/ 74 w 17"/>
                  <a:gd name="T19" fmla="*/ 30 h 13"/>
                  <a:gd name="T20" fmla="*/ 84 w 17"/>
                  <a:gd name="T21" fmla="*/ 20 h 13"/>
                  <a:gd name="T22" fmla="*/ 54 w 17"/>
                  <a:gd name="T23" fmla="*/ 0 h 13"/>
                  <a:gd name="T24" fmla="*/ 25 w 17"/>
                  <a:gd name="T25" fmla="*/ 20 h 13"/>
                  <a:gd name="T26" fmla="*/ 15 w 17"/>
                  <a:gd name="T27" fmla="*/ 25 h 13"/>
                  <a:gd name="T28" fmla="*/ 15 w 17"/>
                  <a:gd name="T29" fmla="*/ 25 h 13"/>
                  <a:gd name="T30" fmla="*/ 15 w 17"/>
                  <a:gd name="T31" fmla="*/ 25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3"/>
                  <a:gd name="T50" fmla="*/ 17 w 17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3">
                    <a:moveTo>
                      <a:pt x="3" y="5"/>
                    </a:moveTo>
                    <a:cubicBezTo>
                      <a:pt x="3" y="5"/>
                      <a:pt x="3" y="6"/>
                      <a:pt x="3" y="7"/>
                    </a:cubicBezTo>
                    <a:cubicBezTo>
                      <a:pt x="3" y="9"/>
                      <a:pt x="0" y="8"/>
                      <a:pt x="1" y="9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4" y="13"/>
                      <a:pt x="6" y="13"/>
                      <a:pt x="5" y="11"/>
                    </a:cubicBezTo>
                    <a:cubicBezTo>
                      <a:pt x="5" y="11"/>
                      <a:pt x="3" y="10"/>
                      <a:pt x="3" y="10"/>
                    </a:cubicBezTo>
                    <a:cubicBezTo>
                      <a:pt x="3" y="8"/>
                      <a:pt x="9" y="10"/>
                      <a:pt x="9" y="7"/>
                    </a:cubicBezTo>
                    <a:cubicBezTo>
                      <a:pt x="9" y="5"/>
                      <a:pt x="10" y="7"/>
                      <a:pt x="11" y="6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3" y="8"/>
                      <a:pt x="13" y="6"/>
                      <a:pt x="15" y="6"/>
                    </a:cubicBezTo>
                    <a:cubicBezTo>
                      <a:pt x="17" y="7"/>
                      <a:pt x="17" y="5"/>
                      <a:pt x="17" y="4"/>
                    </a:cubicBezTo>
                    <a:cubicBezTo>
                      <a:pt x="17" y="3"/>
                      <a:pt x="13" y="0"/>
                      <a:pt x="11" y="0"/>
                    </a:cubicBezTo>
                    <a:cubicBezTo>
                      <a:pt x="10" y="0"/>
                      <a:pt x="7" y="3"/>
                      <a:pt x="5" y="4"/>
                    </a:cubicBezTo>
                    <a:cubicBezTo>
                      <a:pt x="3" y="4"/>
                      <a:pt x="3" y="4"/>
                      <a:pt x="3" y="5"/>
                    </a:cubicBezTo>
                  </a:path>
                </a:pathLst>
              </a:custGeom>
              <a:grp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gray">
              <a:xfrm>
                <a:off x="1378" y="2079"/>
                <a:ext cx="488" cy="665"/>
              </a:xfrm>
              <a:custGeom>
                <a:avLst/>
                <a:gdLst>
                  <a:gd name="T0" fmla="*/ 242 w 99"/>
                  <a:gd name="T1" fmla="*/ 128 h 135"/>
                  <a:gd name="T2" fmla="*/ 197 w 99"/>
                  <a:gd name="T3" fmla="*/ 128 h 135"/>
                  <a:gd name="T4" fmla="*/ 197 w 99"/>
                  <a:gd name="T5" fmla="*/ 89 h 135"/>
                  <a:gd name="T6" fmla="*/ 163 w 99"/>
                  <a:gd name="T7" fmla="*/ 44 h 135"/>
                  <a:gd name="T8" fmla="*/ 113 w 99"/>
                  <a:gd name="T9" fmla="*/ 5 h 135"/>
                  <a:gd name="T10" fmla="*/ 74 w 99"/>
                  <a:gd name="T11" fmla="*/ 20 h 135"/>
                  <a:gd name="T12" fmla="*/ 35 w 99"/>
                  <a:gd name="T13" fmla="*/ 54 h 135"/>
                  <a:gd name="T14" fmla="*/ 0 w 99"/>
                  <a:gd name="T15" fmla="*/ 113 h 135"/>
                  <a:gd name="T16" fmla="*/ 15 w 99"/>
                  <a:gd name="T17" fmla="*/ 148 h 135"/>
                  <a:gd name="T18" fmla="*/ 35 w 99"/>
                  <a:gd name="T19" fmla="*/ 143 h 135"/>
                  <a:gd name="T20" fmla="*/ 44 w 99"/>
                  <a:gd name="T21" fmla="*/ 153 h 135"/>
                  <a:gd name="T22" fmla="*/ 35 w 99"/>
                  <a:gd name="T23" fmla="*/ 172 h 135"/>
                  <a:gd name="T24" fmla="*/ 79 w 99"/>
                  <a:gd name="T25" fmla="*/ 207 h 135"/>
                  <a:gd name="T26" fmla="*/ 94 w 99"/>
                  <a:gd name="T27" fmla="*/ 236 h 135"/>
                  <a:gd name="T28" fmla="*/ 118 w 99"/>
                  <a:gd name="T29" fmla="*/ 261 h 135"/>
                  <a:gd name="T30" fmla="*/ 148 w 99"/>
                  <a:gd name="T31" fmla="*/ 222 h 135"/>
                  <a:gd name="T32" fmla="*/ 163 w 99"/>
                  <a:gd name="T33" fmla="*/ 182 h 135"/>
                  <a:gd name="T34" fmla="*/ 217 w 99"/>
                  <a:gd name="T35" fmla="*/ 172 h 135"/>
                  <a:gd name="T36" fmla="*/ 246 w 99"/>
                  <a:gd name="T37" fmla="*/ 153 h 135"/>
                  <a:gd name="T38" fmla="*/ 256 w 99"/>
                  <a:gd name="T39" fmla="*/ 153 h 135"/>
                  <a:gd name="T40" fmla="*/ 301 w 99"/>
                  <a:gd name="T41" fmla="*/ 212 h 135"/>
                  <a:gd name="T42" fmla="*/ 301 w 99"/>
                  <a:gd name="T43" fmla="*/ 236 h 135"/>
                  <a:gd name="T44" fmla="*/ 276 w 99"/>
                  <a:gd name="T45" fmla="*/ 232 h 135"/>
                  <a:gd name="T46" fmla="*/ 266 w 99"/>
                  <a:gd name="T47" fmla="*/ 251 h 135"/>
                  <a:gd name="T48" fmla="*/ 163 w 99"/>
                  <a:gd name="T49" fmla="*/ 261 h 135"/>
                  <a:gd name="T50" fmla="*/ 158 w 99"/>
                  <a:gd name="T51" fmla="*/ 320 h 135"/>
                  <a:gd name="T52" fmla="*/ 153 w 99"/>
                  <a:gd name="T53" fmla="*/ 291 h 135"/>
                  <a:gd name="T54" fmla="*/ 128 w 99"/>
                  <a:gd name="T55" fmla="*/ 300 h 135"/>
                  <a:gd name="T56" fmla="*/ 104 w 99"/>
                  <a:gd name="T57" fmla="*/ 300 h 135"/>
                  <a:gd name="T58" fmla="*/ 59 w 99"/>
                  <a:gd name="T59" fmla="*/ 320 h 135"/>
                  <a:gd name="T60" fmla="*/ 25 w 99"/>
                  <a:gd name="T61" fmla="*/ 340 h 135"/>
                  <a:gd name="T62" fmla="*/ 15 w 99"/>
                  <a:gd name="T63" fmla="*/ 384 h 135"/>
                  <a:gd name="T64" fmla="*/ 49 w 99"/>
                  <a:gd name="T65" fmla="*/ 468 h 135"/>
                  <a:gd name="T66" fmla="*/ 35 w 99"/>
                  <a:gd name="T67" fmla="*/ 493 h 135"/>
                  <a:gd name="T68" fmla="*/ 25 w 99"/>
                  <a:gd name="T69" fmla="*/ 517 h 135"/>
                  <a:gd name="T70" fmla="*/ 271 w 99"/>
                  <a:gd name="T71" fmla="*/ 665 h 135"/>
                  <a:gd name="T72" fmla="*/ 251 w 99"/>
                  <a:gd name="T73" fmla="*/ 586 h 135"/>
                  <a:gd name="T74" fmla="*/ 217 w 99"/>
                  <a:gd name="T75" fmla="*/ 522 h 135"/>
                  <a:gd name="T76" fmla="*/ 261 w 99"/>
                  <a:gd name="T77" fmla="*/ 493 h 135"/>
                  <a:gd name="T78" fmla="*/ 365 w 99"/>
                  <a:gd name="T79" fmla="*/ 463 h 135"/>
                  <a:gd name="T80" fmla="*/ 394 w 99"/>
                  <a:gd name="T81" fmla="*/ 414 h 135"/>
                  <a:gd name="T82" fmla="*/ 389 w 99"/>
                  <a:gd name="T83" fmla="*/ 365 h 135"/>
                  <a:gd name="T84" fmla="*/ 365 w 99"/>
                  <a:gd name="T85" fmla="*/ 256 h 135"/>
                  <a:gd name="T86" fmla="*/ 384 w 99"/>
                  <a:gd name="T87" fmla="*/ 207 h 135"/>
                  <a:gd name="T88" fmla="*/ 424 w 99"/>
                  <a:gd name="T89" fmla="*/ 182 h 135"/>
                  <a:gd name="T90" fmla="*/ 478 w 99"/>
                  <a:gd name="T91" fmla="*/ 212 h 135"/>
                  <a:gd name="T92" fmla="*/ 463 w 99"/>
                  <a:gd name="T93" fmla="*/ 148 h 135"/>
                  <a:gd name="T94" fmla="*/ 409 w 99"/>
                  <a:gd name="T95" fmla="*/ 123 h 135"/>
                  <a:gd name="T96" fmla="*/ 281 w 99"/>
                  <a:gd name="T97" fmla="*/ 128 h 135"/>
                  <a:gd name="T98" fmla="*/ 276 w 99"/>
                  <a:gd name="T99" fmla="*/ 128 h 1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9"/>
                  <a:gd name="T151" fmla="*/ 0 h 135"/>
                  <a:gd name="T152" fmla="*/ 99 w 99"/>
                  <a:gd name="T153" fmla="*/ 135 h 1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9" h="135">
                    <a:moveTo>
                      <a:pt x="56" y="26"/>
                    </a:moveTo>
                    <a:cubicBezTo>
                      <a:pt x="53" y="24"/>
                      <a:pt x="51" y="26"/>
                      <a:pt x="49" y="26"/>
                    </a:cubicBezTo>
                    <a:cubicBezTo>
                      <a:pt x="48" y="26"/>
                      <a:pt x="47" y="24"/>
                      <a:pt x="44" y="24"/>
                    </a:cubicBezTo>
                    <a:cubicBezTo>
                      <a:pt x="43" y="24"/>
                      <a:pt x="42" y="26"/>
                      <a:pt x="40" y="26"/>
                    </a:cubicBezTo>
                    <a:cubicBezTo>
                      <a:pt x="39" y="26"/>
                      <a:pt x="39" y="23"/>
                      <a:pt x="39" y="22"/>
                    </a:cubicBezTo>
                    <a:cubicBezTo>
                      <a:pt x="39" y="20"/>
                      <a:pt x="40" y="20"/>
                      <a:pt x="40" y="18"/>
                    </a:cubicBezTo>
                    <a:cubicBezTo>
                      <a:pt x="40" y="15"/>
                      <a:pt x="37" y="16"/>
                      <a:pt x="36" y="15"/>
                    </a:cubicBezTo>
                    <a:cubicBezTo>
                      <a:pt x="33" y="14"/>
                      <a:pt x="34" y="10"/>
                      <a:pt x="33" y="9"/>
                    </a:cubicBezTo>
                    <a:cubicBezTo>
                      <a:pt x="32" y="6"/>
                      <a:pt x="30" y="0"/>
                      <a:pt x="27" y="0"/>
                    </a:cubicBezTo>
                    <a:cubicBezTo>
                      <a:pt x="25" y="0"/>
                      <a:pt x="25" y="1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6" y="0"/>
                      <a:pt x="17" y="3"/>
                      <a:pt x="15" y="4"/>
                    </a:cubicBezTo>
                    <a:cubicBezTo>
                      <a:pt x="13" y="5"/>
                      <a:pt x="12" y="4"/>
                      <a:pt x="10" y="4"/>
                    </a:cubicBezTo>
                    <a:cubicBezTo>
                      <a:pt x="7" y="6"/>
                      <a:pt x="7" y="8"/>
                      <a:pt x="7" y="11"/>
                    </a:cubicBezTo>
                    <a:cubicBezTo>
                      <a:pt x="7" y="15"/>
                      <a:pt x="4" y="15"/>
                      <a:pt x="3" y="17"/>
                    </a:cubicBezTo>
                    <a:cubicBezTo>
                      <a:pt x="1" y="19"/>
                      <a:pt x="3" y="23"/>
                      <a:pt x="0" y="23"/>
                    </a:cubicBezTo>
                    <a:cubicBezTo>
                      <a:pt x="0" y="23"/>
                      <a:pt x="0" y="27"/>
                      <a:pt x="1" y="27"/>
                    </a:cubicBezTo>
                    <a:cubicBezTo>
                      <a:pt x="3" y="28"/>
                      <a:pt x="1" y="30"/>
                      <a:pt x="3" y="30"/>
                    </a:cubicBezTo>
                    <a:cubicBezTo>
                      <a:pt x="4" y="29"/>
                      <a:pt x="4" y="31"/>
                      <a:pt x="4" y="31"/>
                    </a:cubicBezTo>
                    <a:cubicBezTo>
                      <a:pt x="7" y="33"/>
                      <a:pt x="5" y="29"/>
                      <a:pt x="7" y="29"/>
                    </a:cubicBezTo>
                    <a:cubicBezTo>
                      <a:pt x="7" y="29"/>
                      <a:pt x="9" y="28"/>
                      <a:pt x="10" y="29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8" y="31"/>
                      <a:pt x="12" y="31"/>
                      <a:pt x="9" y="34"/>
                    </a:cubicBezTo>
                    <a:cubicBezTo>
                      <a:pt x="8" y="34"/>
                      <a:pt x="7" y="33"/>
                      <a:pt x="7" y="35"/>
                    </a:cubicBezTo>
                    <a:cubicBezTo>
                      <a:pt x="7" y="38"/>
                      <a:pt x="10" y="40"/>
                      <a:pt x="12" y="39"/>
                    </a:cubicBezTo>
                    <a:cubicBezTo>
                      <a:pt x="15" y="38"/>
                      <a:pt x="13" y="42"/>
                      <a:pt x="16" y="42"/>
                    </a:cubicBezTo>
                    <a:cubicBezTo>
                      <a:pt x="18" y="42"/>
                      <a:pt x="20" y="44"/>
                      <a:pt x="19" y="46"/>
                    </a:cubicBezTo>
                    <a:cubicBezTo>
                      <a:pt x="19" y="46"/>
                      <a:pt x="19" y="46"/>
                      <a:pt x="19" y="48"/>
                    </a:cubicBezTo>
                    <a:cubicBezTo>
                      <a:pt x="19" y="50"/>
                      <a:pt x="21" y="51"/>
                      <a:pt x="21" y="53"/>
                    </a:cubicBezTo>
                    <a:cubicBezTo>
                      <a:pt x="20" y="55"/>
                      <a:pt x="23" y="56"/>
                      <a:pt x="24" y="53"/>
                    </a:cubicBezTo>
                    <a:cubicBezTo>
                      <a:pt x="24" y="53"/>
                      <a:pt x="29" y="48"/>
                      <a:pt x="29" y="47"/>
                    </a:cubicBezTo>
                    <a:cubicBezTo>
                      <a:pt x="30" y="46"/>
                      <a:pt x="30" y="46"/>
                      <a:pt x="30" y="45"/>
                    </a:cubicBezTo>
                    <a:cubicBezTo>
                      <a:pt x="30" y="42"/>
                      <a:pt x="27" y="42"/>
                      <a:pt x="27" y="40"/>
                    </a:cubicBezTo>
                    <a:cubicBezTo>
                      <a:pt x="27" y="37"/>
                      <a:pt x="30" y="39"/>
                      <a:pt x="33" y="37"/>
                    </a:cubicBezTo>
                    <a:cubicBezTo>
                      <a:pt x="34" y="37"/>
                      <a:pt x="37" y="38"/>
                      <a:pt x="39" y="38"/>
                    </a:cubicBezTo>
                    <a:cubicBezTo>
                      <a:pt x="41" y="38"/>
                      <a:pt x="42" y="35"/>
                      <a:pt x="44" y="35"/>
                    </a:cubicBezTo>
                    <a:cubicBezTo>
                      <a:pt x="47" y="34"/>
                      <a:pt x="48" y="32"/>
                      <a:pt x="50" y="31"/>
                    </a:cubicBezTo>
                    <a:lnTo>
                      <a:pt x="52" y="31"/>
                    </a:lnTo>
                    <a:cubicBezTo>
                      <a:pt x="52" y="35"/>
                      <a:pt x="57" y="36"/>
                      <a:pt x="59" y="39"/>
                    </a:cubicBezTo>
                    <a:cubicBezTo>
                      <a:pt x="60" y="40"/>
                      <a:pt x="59" y="42"/>
                      <a:pt x="61" y="43"/>
                    </a:cubicBezTo>
                    <a:cubicBezTo>
                      <a:pt x="61" y="44"/>
                      <a:pt x="63" y="45"/>
                      <a:pt x="63" y="46"/>
                    </a:cubicBezTo>
                    <a:cubicBezTo>
                      <a:pt x="63" y="47"/>
                      <a:pt x="62" y="48"/>
                      <a:pt x="61" y="48"/>
                    </a:cubicBezTo>
                    <a:cubicBezTo>
                      <a:pt x="59" y="48"/>
                      <a:pt x="61" y="46"/>
                      <a:pt x="58" y="46"/>
                    </a:cubicBezTo>
                    <a:cubicBezTo>
                      <a:pt x="58" y="46"/>
                      <a:pt x="56" y="47"/>
                      <a:pt x="56" y="47"/>
                    </a:cubicBezTo>
                    <a:cubicBezTo>
                      <a:pt x="56" y="49"/>
                      <a:pt x="56" y="48"/>
                      <a:pt x="56" y="51"/>
                    </a:cubicBezTo>
                    <a:cubicBezTo>
                      <a:pt x="55" y="50"/>
                      <a:pt x="56" y="51"/>
                      <a:pt x="54" y="51"/>
                    </a:cubicBezTo>
                    <a:cubicBezTo>
                      <a:pt x="50" y="51"/>
                      <a:pt x="47" y="49"/>
                      <a:pt x="41" y="49"/>
                    </a:cubicBezTo>
                    <a:cubicBezTo>
                      <a:pt x="37" y="49"/>
                      <a:pt x="33" y="48"/>
                      <a:pt x="33" y="53"/>
                    </a:cubicBezTo>
                    <a:cubicBezTo>
                      <a:pt x="33" y="56"/>
                      <a:pt x="34" y="57"/>
                      <a:pt x="37" y="58"/>
                    </a:cubicBezTo>
                    <a:cubicBezTo>
                      <a:pt x="40" y="60"/>
                      <a:pt x="34" y="65"/>
                      <a:pt x="32" y="65"/>
                    </a:cubicBezTo>
                    <a:cubicBezTo>
                      <a:pt x="29" y="65"/>
                      <a:pt x="31" y="63"/>
                      <a:pt x="32" y="63"/>
                    </a:cubicBezTo>
                    <a:cubicBezTo>
                      <a:pt x="31" y="62"/>
                      <a:pt x="31" y="58"/>
                      <a:pt x="31" y="59"/>
                    </a:cubicBezTo>
                    <a:cubicBezTo>
                      <a:pt x="30" y="59"/>
                      <a:pt x="28" y="58"/>
                      <a:pt x="27" y="58"/>
                    </a:cubicBezTo>
                    <a:cubicBezTo>
                      <a:pt x="27" y="60"/>
                      <a:pt x="27" y="61"/>
                      <a:pt x="26" y="61"/>
                    </a:cubicBezTo>
                    <a:cubicBezTo>
                      <a:pt x="25" y="61"/>
                      <a:pt x="24" y="58"/>
                      <a:pt x="23" y="59"/>
                    </a:cubicBezTo>
                    <a:cubicBezTo>
                      <a:pt x="22" y="61"/>
                      <a:pt x="23" y="61"/>
                      <a:pt x="21" y="61"/>
                    </a:cubicBezTo>
                    <a:cubicBezTo>
                      <a:pt x="20" y="60"/>
                      <a:pt x="20" y="57"/>
                      <a:pt x="17" y="57"/>
                    </a:cubicBezTo>
                    <a:cubicBezTo>
                      <a:pt x="11" y="57"/>
                      <a:pt x="14" y="63"/>
                      <a:pt x="12" y="65"/>
                    </a:cubicBezTo>
                    <a:cubicBezTo>
                      <a:pt x="10" y="67"/>
                      <a:pt x="8" y="63"/>
                      <a:pt x="7" y="66"/>
                    </a:cubicBezTo>
                    <a:cubicBezTo>
                      <a:pt x="7" y="68"/>
                      <a:pt x="4" y="66"/>
                      <a:pt x="5" y="69"/>
                    </a:cubicBezTo>
                    <a:cubicBezTo>
                      <a:pt x="5" y="70"/>
                      <a:pt x="6" y="70"/>
                      <a:pt x="6" y="70"/>
                    </a:cubicBezTo>
                    <a:cubicBezTo>
                      <a:pt x="6" y="73"/>
                      <a:pt x="3" y="74"/>
                      <a:pt x="3" y="78"/>
                    </a:cubicBezTo>
                    <a:cubicBezTo>
                      <a:pt x="3" y="84"/>
                      <a:pt x="7" y="89"/>
                      <a:pt x="12" y="91"/>
                    </a:cubicBezTo>
                    <a:cubicBezTo>
                      <a:pt x="17" y="92"/>
                      <a:pt x="12" y="95"/>
                      <a:pt x="10" y="95"/>
                    </a:cubicBezTo>
                    <a:cubicBezTo>
                      <a:pt x="9" y="95"/>
                      <a:pt x="10" y="99"/>
                      <a:pt x="10" y="100"/>
                    </a:cubicBezTo>
                    <a:cubicBezTo>
                      <a:pt x="9" y="103"/>
                      <a:pt x="7" y="102"/>
                      <a:pt x="7" y="100"/>
                    </a:cubicBezTo>
                    <a:cubicBezTo>
                      <a:pt x="5" y="101"/>
                      <a:pt x="4" y="100"/>
                      <a:pt x="4" y="103"/>
                    </a:cubicBezTo>
                    <a:cubicBezTo>
                      <a:pt x="4" y="104"/>
                      <a:pt x="6" y="104"/>
                      <a:pt x="5" y="105"/>
                    </a:cubicBezTo>
                    <a:lnTo>
                      <a:pt x="55" y="135"/>
                    </a:lnTo>
                    <a:cubicBezTo>
                      <a:pt x="54" y="130"/>
                      <a:pt x="52" y="121"/>
                      <a:pt x="51" y="119"/>
                    </a:cubicBezTo>
                    <a:cubicBezTo>
                      <a:pt x="48" y="115"/>
                      <a:pt x="48" y="114"/>
                      <a:pt x="47" y="111"/>
                    </a:cubicBezTo>
                    <a:cubicBezTo>
                      <a:pt x="43" y="110"/>
                      <a:pt x="46" y="108"/>
                      <a:pt x="44" y="106"/>
                    </a:cubicBezTo>
                    <a:cubicBezTo>
                      <a:pt x="42" y="103"/>
                      <a:pt x="45" y="101"/>
                      <a:pt x="45" y="101"/>
                    </a:cubicBezTo>
                    <a:cubicBezTo>
                      <a:pt x="47" y="99"/>
                      <a:pt x="50" y="100"/>
                      <a:pt x="53" y="100"/>
                    </a:cubicBezTo>
                    <a:cubicBezTo>
                      <a:pt x="57" y="100"/>
                      <a:pt x="59" y="99"/>
                      <a:pt x="63" y="98"/>
                    </a:cubicBezTo>
                    <a:cubicBezTo>
                      <a:pt x="67" y="97"/>
                      <a:pt x="71" y="95"/>
                      <a:pt x="74" y="94"/>
                    </a:cubicBezTo>
                    <a:cubicBezTo>
                      <a:pt x="77" y="93"/>
                      <a:pt x="74" y="90"/>
                      <a:pt x="76" y="89"/>
                    </a:cubicBezTo>
                    <a:cubicBezTo>
                      <a:pt x="77" y="88"/>
                      <a:pt x="80" y="87"/>
                      <a:pt x="80" y="84"/>
                    </a:cubicBezTo>
                    <a:cubicBezTo>
                      <a:pt x="80" y="82"/>
                      <a:pt x="78" y="80"/>
                      <a:pt x="78" y="77"/>
                    </a:cubicBezTo>
                    <a:cubicBezTo>
                      <a:pt x="78" y="76"/>
                      <a:pt x="79" y="75"/>
                      <a:pt x="79" y="74"/>
                    </a:cubicBezTo>
                    <a:cubicBezTo>
                      <a:pt x="79" y="71"/>
                      <a:pt x="77" y="67"/>
                      <a:pt x="77" y="62"/>
                    </a:cubicBezTo>
                    <a:cubicBezTo>
                      <a:pt x="77" y="58"/>
                      <a:pt x="74" y="52"/>
                      <a:pt x="74" y="52"/>
                    </a:cubicBezTo>
                    <a:cubicBezTo>
                      <a:pt x="74" y="51"/>
                      <a:pt x="77" y="48"/>
                      <a:pt x="78" y="47"/>
                    </a:cubicBezTo>
                    <a:cubicBezTo>
                      <a:pt x="79" y="46"/>
                      <a:pt x="78" y="44"/>
                      <a:pt x="78" y="42"/>
                    </a:cubicBezTo>
                    <a:cubicBezTo>
                      <a:pt x="78" y="40"/>
                      <a:pt x="83" y="34"/>
                      <a:pt x="85" y="34"/>
                    </a:cubicBezTo>
                    <a:cubicBezTo>
                      <a:pt x="86" y="34"/>
                      <a:pt x="86" y="37"/>
                      <a:pt x="86" y="37"/>
                    </a:cubicBezTo>
                    <a:cubicBezTo>
                      <a:pt x="88" y="39"/>
                      <a:pt x="89" y="37"/>
                      <a:pt x="90" y="37"/>
                    </a:cubicBezTo>
                    <a:cubicBezTo>
                      <a:pt x="94" y="38"/>
                      <a:pt x="93" y="43"/>
                      <a:pt x="97" y="43"/>
                    </a:cubicBezTo>
                    <a:cubicBezTo>
                      <a:pt x="99" y="43"/>
                      <a:pt x="99" y="42"/>
                      <a:pt x="99" y="40"/>
                    </a:cubicBezTo>
                    <a:cubicBezTo>
                      <a:pt x="99" y="35"/>
                      <a:pt x="95" y="35"/>
                      <a:pt x="94" y="30"/>
                    </a:cubicBezTo>
                    <a:cubicBezTo>
                      <a:pt x="91" y="30"/>
                      <a:pt x="92" y="28"/>
                      <a:pt x="91" y="27"/>
                    </a:cubicBezTo>
                    <a:cubicBezTo>
                      <a:pt x="89" y="26"/>
                      <a:pt x="84" y="26"/>
                      <a:pt x="83" y="25"/>
                    </a:cubicBezTo>
                    <a:cubicBezTo>
                      <a:pt x="82" y="27"/>
                      <a:pt x="80" y="28"/>
                      <a:pt x="78" y="28"/>
                    </a:cubicBezTo>
                    <a:cubicBezTo>
                      <a:pt x="76" y="28"/>
                      <a:pt x="57" y="27"/>
                      <a:pt x="57" y="26"/>
                    </a:cubicBezTo>
                    <a:lnTo>
                      <a:pt x="56" y="26"/>
                    </a:lnTo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gray">
              <a:xfrm>
                <a:off x="2690" y="2197"/>
                <a:ext cx="1444" cy="1814"/>
              </a:xfrm>
              <a:custGeom>
                <a:avLst/>
                <a:gdLst>
                  <a:gd name="T0" fmla="*/ 197 w 293"/>
                  <a:gd name="T1" fmla="*/ 1045 h 368"/>
                  <a:gd name="T2" fmla="*/ 325 w 293"/>
                  <a:gd name="T3" fmla="*/ 1149 h 368"/>
                  <a:gd name="T4" fmla="*/ 483 w 293"/>
                  <a:gd name="T5" fmla="*/ 1173 h 368"/>
                  <a:gd name="T6" fmla="*/ 537 w 293"/>
                  <a:gd name="T7" fmla="*/ 1158 h 368"/>
                  <a:gd name="T8" fmla="*/ 389 w 293"/>
                  <a:gd name="T9" fmla="*/ 937 h 368"/>
                  <a:gd name="T10" fmla="*/ 478 w 293"/>
                  <a:gd name="T11" fmla="*/ 823 h 368"/>
                  <a:gd name="T12" fmla="*/ 513 w 293"/>
                  <a:gd name="T13" fmla="*/ 656 h 368"/>
                  <a:gd name="T14" fmla="*/ 306 w 293"/>
                  <a:gd name="T15" fmla="*/ 35 h 368"/>
                  <a:gd name="T16" fmla="*/ 355 w 293"/>
                  <a:gd name="T17" fmla="*/ 0 h 368"/>
                  <a:gd name="T18" fmla="*/ 448 w 293"/>
                  <a:gd name="T19" fmla="*/ 15 h 368"/>
                  <a:gd name="T20" fmla="*/ 685 w 293"/>
                  <a:gd name="T21" fmla="*/ 59 h 368"/>
                  <a:gd name="T22" fmla="*/ 808 w 293"/>
                  <a:gd name="T23" fmla="*/ 212 h 368"/>
                  <a:gd name="T24" fmla="*/ 872 w 293"/>
                  <a:gd name="T25" fmla="*/ 399 h 368"/>
                  <a:gd name="T26" fmla="*/ 902 w 293"/>
                  <a:gd name="T27" fmla="*/ 527 h 368"/>
                  <a:gd name="T28" fmla="*/ 946 w 293"/>
                  <a:gd name="T29" fmla="*/ 715 h 368"/>
                  <a:gd name="T30" fmla="*/ 1444 w 293"/>
                  <a:gd name="T31" fmla="*/ 636 h 368"/>
                  <a:gd name="T32" fmla="*/ 1405 w 293"/>
                  <a:gd name="T33" fmla="*/ 705 h 368"/>
                  <a:gd name="T34" fmla="*/ 1331 w 293"/>
                  <a:gd name="T35" fmla="*/ 759 h 368"/>
                  <a:gd name="T36" fmla="*/ 1291 w 293"/>
                  <a:gd name="T37" fmla="*/ 769 h 368"/>
                  <a:gd name="T38" fmla="*/ 1242 w 293"/>
                  <a:gd name="T39" fmla="*/ 749 h 368"/>
                  <a:gd name="T40" fmla="*/ 1232 w 293"/>
                  <a:gd name="T41" fmla="*/ 803 h 368"/>
                  <a:gd name="T42" fmla="*/ 1198 w 293"/>
                  <a:gd name="T43" fmla="*/ 784 h 368"/>
                  <a:gd name="T44" fmla="*/ 1212 w 293"/>
                  <a:gd name="T45" fmla="*/ 833 h 368"/>
                  <a:gd name="T46" fmla="*/ 1217 w 293"/>
                  <a:gd name="T47" fmla="*/ 897 h 368"/>
                  <a:gd name="T48" fmla="*/ 1198 w 293"/>
                  <a:gd name="T49" fmla="*/ 863 h 368"/>
                  <a:gd name="T50" fmla="*/ 1183 w 293"/>
                  <a:gd name="T51" fmla="*/ 897 h 368"/>
                  <a:gd name="T52" fmla="*/ 1183 w 293"/>
                  <a:gd name="T53" fmla="*/ 922 h 368"/>
                  <a:gd name="T54" fmla="*/ 1109 w 293"/>
                  <a:gd name="T55" fmla="*/ 991 h 368"/>
                  <a:gd name="T56" fmla="*/ 941 w 293"/>
                  <a:gd name="T57" fmla="*/ 1080 h 368"/>
                  <a:gd name="T58" fmla="*/ 946 w 293"/>
                  <a:gd name="T59" fmla="*/ 1149 h 368"/>
                  <a:gd name="T60" fmla="*/ 941 w 293"/>
                  <a:gd name="T61" fmla="*/ 1208 h 368"/>
                  <a:gd name="T62" fmla="*/ 927 w 293"/>
                  <a:gd name="T63" fmla="*/ 1272 h 368"/>
                  <a:gd name="T64" fmla="*/ 867 w 293"/>
                  <a:gd name="T65" fmla="*/ 1291 h 368"/>
                  <a:gd name="T66" fmla="*/ 843 w 293"/>
                  <a:gd name="T67" fmla="*/ 1375 h 368"/>
                  <a:gd name="T68" fmla="*/ 798 w 293"/>
                  <a:gd name="T69" fmla="*/ 1395 h 368"/>
                  <a:gd name="T70" fmla="*/ 833 w 293"/>
                  <a:gd name="T71" fmla="*/ 1415 h 368"/>
                  <a:gd name="T72" fmla="*/ 779 w 293"/>
                  <a:gd name="T73" fmla="*/ 1528 h 368"/>
                  <a:gd name="T74" fmla="*/ 784 w 293"/>
                  <a:gd name="T75" fmla="*/ 1543 h 368"/>
                  <a:gd name="T76" fmla="*/ 749 w 293"/>
                  <a:gd name="T77" fmla="*/ 1548 h 368"/>
                  <a:gd name="T78" fmla="*/ 739 w 293"/>
                  <a:gd name="T79" fmla="*/ 1568 h 368"/>
                  <a:gd name="T80" fmla="*/ 759 w 293"/>
                  <a:gd name="T81" fmla="*/ 1587 h 368"/>
                  <a:gd name="T82" fmla="*/ 710 w 293"/>
                  <a:gd name="T83" fmla="*/ 1720 h 368"/>
                  <a:gd name="T84" fmla="*/ 685 w 293"/>
                  <a:gd name="T85" fmla="*/ 1775 h 368"/>
                  <a:gd name="T86" fmla="*/ 660 w 293"/>
                  <a:gd name="T87" fmla="*/ 1784 h 368"/>
                  <a:gd name="T88" fmla="*/ 631 w 293"/>
                  <a:gd name="T89" fmla="*/ 1794 h 368"/>
                  <a:gd name="T90" fmla="*/ 586 w 293"/>
                  <a:gd name="T91" fmla="*/ 1814 h 368"/>
                  <a:gd name="T92" fmla="*/ 69 w 293"/>
                  <a:gd name="T93" fmla="*/ 1415 h 368"/>
                  <a:gd name="T94" fmla="*/ 15 w 293"/>
                  <a:gd name="T95" fmla="*/ 1346 h 368"/>
                  <a:gd name="T96" fmla="*/ 34 w 293"/>
                  <a:gd name="T97" fmla="*/ 1232 h 368"/>
                  <a:gd name="T98" fmla="*/ 118 w 293"/>
                  <a:gd name="T99" fmla="*/ 1109 h 368"/>
                  <a:gd name="T100" fmla="*/ 123 w 293"/>
                  <a:gd name="T101" fmla="*/ 1080 h 3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368"/>
                  <a:gd name="T155" fmla="*/ 293 w 293"/>
                  <a:gd name="T156" fmla="*/ 368 h 3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368">
                    <a:moveTo>
                      <a:pt x="25" y="219"/>
                    </a:moveTo>
                    <a:lnTo>
                      <a:pt x="32" y="217"/>
                    </a:lnTo>
                    <a:cubicBezTo>
                      <a:pt x="36" y="215"/>
                      <a:pt x="39" y="211"/>
                      <a:pt x="40" y="212"/>
                    </a:cubicBezTo>
                    <a:cubicBezTo>
                      <a:pt x="44" y="213"/>
                      <a:pt x="52" y="217"/>
                      <a:pt x="54" y="220"/>
                    </a:cubicBezTo>
                    <a:cubicBezTo>
                      <a:pt x="55" y="222"/>
                      <a:pt x="54" y="225"/>
                      <a:pt x="55" y="227"/>
                    </a:cubicBezTo>
                    <a:cubicBezTo>
                      <a:pt x="56" y="230"/>
                      <a:pt x="61" y="229"/>
                      <a:pt x="63" y="231"/>
                    </a:cubicBezTo>
                    <a:cubicBezTo>
                      <a:pt x="64" y="232"/>
                      <a:pt x="65" y="233"/>
                      <a:pt x="66" y="233"/>
                    </a:cubicBezTo>
                    <a:cubicBezTo>
                      <a:pt x="68" y="233"/>
                      <a:pt x="71" y="231"/>
                      <a:pt x="75" y="233"/>
                    </a:cubicBezTo>
                    <a:cubicBezTo>
                      <a:pt x="79" y="236"/>
                      <a:pt x="79" y="238"/>
                      <a:pt x="85" y="238"/>
                    </a:cubicBezTo>
                    <a:cubicBezTo>
                      <a:pt x="88" y="238"/>
                      <a:pt x="88" y="240"/>
                      <a:pt x="91" y="240"/>
                    </a:cubicBezTo>
                    <a:cubicBezTo>
                      <a:pt x="94" y="240"/>
                      <a:pt x="95" y="239"/>
                      <a:pt x="98" y="238"/>
                    </a:cubicBezTo>
                    <a:lnTo>
                      <a:pt x="108" y="238"/>
                    </a:lnTo>
                    <a:cubicBezTo>
                      <a:pt x="108" y="237"/>
                      <a:pt x="109" y="237"/>
                      <a:pt x="109" y="235"/>
                    </a:cubicBezTo>
                    <a:cubicBezTo>
                      <a:pt x="109" y="234"/>
                      <a:pt x="107" y="233"/>
                      <a:pt x="107" y="232"/>
                    </a:cubicBezTo>
                    <a:cubicBezTo>
                      <a:pt x="104" y="228"/>
                      <a:pt x="101" y="225"/>
                      <a:pt x="98" y="220"/>
                    </a:cubicBezTo>
                    <a:lnTo>
                      <a:pt x="79" y="190"/>
                    </a:lnTo>
                    <a:cubicBezTo>
                      <a:pt x="79" y="187"/>
                      <a:pt x="81" y="189"/>
                      <a:pt x="82" y="189"/>
                    </a:cubicBezTo>
                    <a:cubicBezTo>
                      <a:pt x="85" y="189"/>
                      <a:pt x="84" y="185"/>
                      <a:pt x="86" y="185"/>
                    </a:cubicBezTo>
                    <a:cubicBezTo>
                      <a:pt x="92" y="184"/>
                      <a:pt x="94" y="173"/>
                      <a:pt x="97" y="167"/>
                    </a:cubicBezTo>
                    <a:cubicBezTo>
                      <a:pt x="101" y="159"/>
                      <a:pt x="104" y="157"/>
                      <a:pt x="104" y="147"/>
                    </a:cubicBezTo>
                    <a:cubicBezTo>
                      <a:pt x="104" y="143"/>
                      <a:pt x="102" y="138"/>
                      <a:pt x="102" y="138"/>
                    </a:cubicBezTo>
                    <a:cubicBezTo>
                      <a:pt x="102" y="137"/>
                      <a:pt x="102" y="137"/>
                      <a:pt x="102" y="136"/>
                    </a:cubicBezTo>
                    <a:cubicBezTo>
                      <a:pt x="102" y="135"/>
                      <a:pt x="103" y="134"/>
                      <a:pt x="104" y="133"/>
                    </a:cubicBezTo>
                    <a:cubicBezTo>
                      <a:pt x="105" y="131"/>
                      <a:pt x="105" y="125"/>
                      <a:pt x="105" y="124"/>
                    </a:cubicBezTo>
                    <a:lnTo>
                      <a:pt x="105" y="88"/>
                    </a:lnTo>
                    <a:lnTo>
                      <a:pt x="62" y="7"/>
                    </a:lnTo>
                    <a:cubicBezTo>
                      <a:pt x="60" y="4"/>
                      <a:pt x="64" y="5"/>
                      <a:pt x="64" y="5"/>
                    </a:cubicBezTo>
                    <a:cubicBezTo>
                      <a:pt x="67" y="5"/>
                      <a:pt x="65" y="2"/>
                      <a:pt x="70" y="3"/>
                    </a:cubicBezTo>
                    <a:cubicBezTo>
                      <a:pt x="70" y="2"/>
                      <a:pt x="71" y="0"/>
                      <a:pt x="72" y="0"/>
                    </a:cubicBezTo>
                    <a:cubicBezTo>
                      <a:pt x="74" y="0"/>
                      <a:pt x="77" y="3"/>
                      <a:pt x="78" y="3"/>
                    </a:cubicBezTo>
                    <a:cubicBezTo>
                      <a:pt x="79" y="3"/>
                      <a:pt x="80" y="2"/>
                      <a:pt x="81" y="2"/>
                    </a:cubicBezTo>
                    <a:cubicBezTo>
                      <a:pt x="82" y="2"/>
                      <a:pt x="83" y="3"/>
                      <a:pt x="84" y="3"/>
                    </a:cubicBezTo>
                    <a:cubicBezTo>
                      <a:pt x="88" y="4"/>
                      <a:pt x="89" y="3"/>
                      <a:pt x="91" y="3"/>
                    </a:cubicBezTo>
                    <a:cubicBezTo>
                      <a:pt x="102" y="5"/>
                      <a:pt x="100" y="0"/>
                      <a:pt x="106" y="0"/>
                    </a:cubicBezTo>
                    <a:cubicBezTo>
                      <a:pt x="112" y="0"/>
                      <a:pt x="112" y="3"/>
                      <a:pt x="116" y="4"/>
                    </a:cubicBezTo>
                    <a:cubicBezTo>
                      <a:pt x="120" y="5"/>
                      <a:pt x="127" y="5"/>
                      <a:pt x="129" y="8"/>
                    </a:cubicBezTo>
                    <a:cubicBezTo>
                      <a:pt x="132" y="11"/>
                      <a:pt x="135" y="10"/>
                      <a:pt x="139" y="12"/>
                    </a:cubicBezTo>
                    <a:cubicBezTo>
                      <a:pt x="143" y="15"/>
                      <a:pt x="145" y="21"/>
                      <a:pt x="149" y="24"/>
                    </a:cubicBezTo>
                    <a:cubicBezTo>
                      <a:pt x="153" y="27"/>
                      <a:pt x="151" y="30"/>
                      <a:pt x="151" y="33"/>
                    </a:cubicBezTo>
                    <a:cubicBezTo>
                      <a:pt x="152" y="37"/>
                      <a:pt x="154" y="37"/>
                      <a:pt x="157" y="39"/>
                    </a:cubicBezTo>
                    <a:cubicBezTo>
                      <a:pt x="159" y="42"/>
                      <a:pt x="162" y="41"/>
                      <a:pt x="164" y="43"/>
                    </a:cubicBezTo>
                    <a:cubicBezTo>
                      <a:pt x="166" y="46"/>
                      <a:pt x="166" y="49"/>
                      <a:pt x="167" y="53"/>
                    </a:cubicBezTo>
                    <a:cubicBezTo>
                      <a:pt x="167" y="57"/>
                      <a:pt x="170" y="57"/>
                      <a:pt x="171" y="61"/>
                    </a:cubicBezTo>
                    <a:cubicBezTo>
                      <a:pt x="172" y="65"/>
                      <a:pt x="173" y="68"/>
                      <a:pt x="173" y="71"/>
                    </a:cubicBezTo>
                    <a:cubicBezTo>
                      <a:pt x="174" y="79"/>
                      <a:pt x="176" y="78"/>
                      <a:pt x="177" y="81"/>
                    </a:cubicBezTo>
                    <a:cubicBezTo>
                      <a:pt x="178" y="85"/>
                      <a:pt x="177" y="84"/>
                      <a:pt x="178" y="87"/>
                    </a:cubicBezTo>
                    <a:cubicBezTo>
                      <a:pt x="179" y="92"/>
                      <a:pt x="182" y="93"/>
                      <a:pt x="182" y="97"/>
                    </a:cubicBezTo>
                    <a:cubicBezTo>
                      <a:pt x="183" y="100"/>
                      <a:pt x="181" y="106"/>
                      <a:pt x="183" y="107"/>
                    </a:cubicBezTo>
                    <a:lnTo>
                      <a:pt x="183" y="115"/>
                    </a:lnTo>
                    <a:cubicBezTo>
                      <a:pt x="188" y="123"/>
                      <a:pt x="191" y="123"/>
                      <a:pt x="191" y="135"/>
                    </a:cubicBezTo>
                    <a:cubicBezTo>
                      <a:pt x="191" y="137"/>
                      <a:pt x="192" y="145"/>
                      <a:pt x="192" y="145"/>
                    </a:cubicBezTo>
                    <a:cubicBezTo>
                      <a:pt x="192" y="149"/>
                      <a:pt x="193" y="157"/>
                      <a:pt x="195" y="161"/>
                    </a:cubicBezTo>
                    <a:lnTo>
                      <a:pt x="252" y="132"/>
                    </a:lnTo>
                    <a:lnTo>
                      <a:pt x="293" y="129"/>
                    </a:lnTo>
                    <a:lnTo>
                      <a:pt x="293" y="132"/>
                    </a:lnTo>
                    <a:cubicBezTo>
                      <a:pt x="290" y="135"/>
                      <a:pt x="286" y="139"/>
                      <a:pt x="286" y="141"/>
                    </a:cubicBezTo>
                    <a:cubicBezTo>
                      <a:pt x="285" y="142"/>
                      <a:pt x="285" y="142"/>
                      <a:pt x="285" y="143"/>
                    </a:cubicBezTo>
                    <a:cubicBezTo>
                      <a:pt x="285" y="144"/>
                      <a:pt x="284" y="143"/>
                      <a:pt x="284" y="144"/>
                    </a:cubicBezTo>
                    <a:cubicBezTo>
                      <a:pt x="283" y="145"/>
                      <a:pt x="280" y="148"/>
                      <a:pt x="279" y="149"/>
                    </a:cubicBezTo>
                    <a:cubicBezTo>
                      <a:pt x="279" y="149"/>
                      <a:pt x="277" y="152"/>
                      <a:pt x="275" y="154"/>
                    </a:cubicBezTo>
                    <a:cubicBezTo>
                      <a:pt x="273" y="155"/>
                      <a:pt x="271" y="154"/>
                      <a:pt x="270" y="154"/>
                    </a:cubicBezTo>
                    <a:cubicBezTo>
                      <a:pt x="270" y="154"/>
                      <a:pt x="270" y="152"/>
                      <a:pt x="269" y="152"/>
                    </a:cubicBezTo>
                    <a:cubicBezTo>
                      <a:pt x="268" y="152"/>
                      <a:pt x="267" y="152"/>
                      <a:pt x="267" y="153"/>
                    </a:cubicBezTo>
                    <a:cubicBezTo>
                      <a:pt x="267" y="155"/>
                      <a:pt x="267" y="157"/>
                      <a:pt x="265" y="157"/>
                    </a:cubicBezTo>
                    <a:cubicBezTo>
                      <a:pt x="263" y="157"/>
                      <a:pt x="263" y="156"/>
                      <a:pt x="262" y="156"/>
                    </a:cubicBezTo>
                    <a:cubicBezTo>
                      <a:pt x="261" y="156"/>
                      <a:pt x="259" y="156"/>
                      <a:pt x="258" y="157"/>
                    </a:cubicBezTo>
                    <a:cubicBezTo>
                      <a:pt x="257" y="159"/>
                      <a:pt x="255" y="161"/>
                      <a:pt x="254" y="160"/>
                    </a:cubicBezTo>
                    <a:cubicBezTo>
                      <a:pt x="252" y="160"/>
                      <a:pt x="251" y="160"/>
                      <a:pt x="251" y="157"/>
                    </a:cubicBezTo>
                    <a:cubicBezTo>
                      <a:pt x="251" y="154"/>
                      <a:pt x="252" y="153"/>
                      <a:pt x="252" y="152"/>
                    </a:cubicBezTo>
                    <a:cubicBezTo>
                      <a:pt x="252" y="151"/>
                      <a:pt x="251" y="149"/>
                      <a:pt x="251" y="151"/>
                    </a:cubicBezTo>
                    <a:cubicBezTo>
                      <a:pt x="250" y="153"/>
                      <a:pt x="250" y="154"/>
                      <a:pt x="250" y="157"/>
                    </a:cubicBezTo>
                    <a:cubicBezTo>
                      <a:pt x="250" y="159"/>
                      <a:pt x="249" y="159"/>
                      <a:pt x="250" y="160"/>
                    </a:cubicBezTo>
                    <a:cubicBezTo>
                      <a:pt x="251" y="160"/>
                      <a:pt x="251" y="162"/>
                      <a:pt x="250" y="163"/>
                    </a:cubicBezTo>
                    <a:cubicBezTo>
                      <a:pt x="249" y="163"/>
                      <a:pt x="247" y="164"/>
                      <a:pt x="247" y="161"/>
                    </a:cubicBezTo>
                    <a:cubicBezTo>
                      <a:pt x="246" y="158"/>
                      <a:pt x="246" y="157"/>
                      <a:pt x="245" y="156"/>
                    </a:cubicBezTo>
                    <a:cubicBezTo>
                      <a:pt x="244" y="155"/>
                      <a:pt x="243" y="155"/>
                      <a:pt x="242" y="156"/>
                    </a:cubicBezTo>
                    <a:cubicBezTo>
                      <a:pt x="242" y="157"/>
                      <a:pt x="242" y="158"/>
                      <a:pt x="243" y="159"/>
                    </a:cubicBezTo>
                    <a:cubicBezTo>
                      <a:pt x="244" y="159"/>
                      <a:pt x="245" y="159"/>
                      <a:pt x="244" y="161"/>
                    </a:cubicBezTo>
                    <a:cubicBezTo>
                      <a:pt x="244" y="162"/>
                      <a:pt x="244" y="162"/>
                      <a:pt x="245" y="163"/>
                    </a:cubicBezTo>
                    <a:cubicBezTo>
                      <a:pt x="246" y="164"/>
                      <a:pt x="246" y="164"/>
                      <a:pt x="246" y="166"/>
                    </a:cubicBezTo>
                    <a:cubicBezTo>
                      <a:pt x="246" y="167"/>
                      <a:pt x="246" y="167"/>
                      <a:pt x="246" y="169"/>
                    </a:cubicBezTo>
                    <a:cubicBezTo>
                      <a:pt x="247" y="171"/>
                      <a:pt x="246" y="172"/>
                      <a:pt x="246" y="173"/>
                    </a:cubicBezTo>
                    <a:cubicBezTo>
                      <a:pt x="247" y="174"/>
                      <a:pt x="249" y="173"/>
                      <a:pt x="250" y="174"/>
                    </a:cubicBezTo>
                    <a:cubicBezTo>
                      <a:pt x="251" y="176"/>
                      <a:pt x="251" y="178"/>
                      <a:pt x="250" y="180"/>
                    </a:cubicBezTo>
                    <a:cubicBezTo>
                      <a:pt x="249" y="181"/>
                      <a:pt x="249" y="182"/>
                      <a:pt x="247" y="182"/>
                    </a:cubicBezTo>
                    <a:cubicBezTo>
                      <a:pt x="246" y="182"/>
                      <a:pt x="245" y="181"/>
                      <a:pt x="247" y="180"/>
                    </a:cubicBezTo>
                    <a:cubicBezTo>
                      <a:pt x="248" y="180"/>
                      <a:pt x="249" y="179"/>
                      <a:pt x="247" y="178"/>
                    </a:cubicBezTo>
                    <a:cubicBezTo>
                      <a:pt x="245" y="178"/>
                      <a:pt x="245" y="177"/>
                      <a:pt x="245" y="176"/>
                    </a:cubicBezTo>
                    <a:cubicBezTo>
                      <a:pt x="244" y="174"/>
                      <a:pt x="243" y="174"/>
                      <a:pt x="243" y="175"/>
                    </a:cubicBezTo>
                    <a:cubicBezTo>
                      <a:pt x="242" y="176"/>
                      <a:pt x="243" y="176"/>
                      <a:pt x="244" y="177"/>
                    </a:cubicBezTo>
                    <a:cubicBezTo>
                      <a:pt x="245" y="178"/>
                      <a:pt x="246" y="179"/>
                      <a:pt x="245" y="180"/>
                    </a:cubicBezTo>
                    <a:cubicBezTo>
                      <a:pt x="244" y="181"/>
                      <a:pt x="243" y="179"/>
                      <a:pt x="242" y="181"/>
                    </a:cubicBezTo>
                    <a:cubicBezTo>
                      <a:pt x="241" y="182"/>
                      <a:pt x="241" y="183"/>
                      <a:pt x="240" y="182"/>
                    </a:cubicBezTo>
                    <a:cubicBezTo>
                      <a:pt x="239" y="182"/>
                      <a:pt x="238" y="181"/>
                      <a:pt x="239" y="180"/>
                    </a:cubicBezTo>
                    <a:cubicBezTo>
                      <a:pt x="239" y="179"/>
                      <a:pt x="237" y="179"/>
                      <a:pt x="237" y="180"/>
                    </a:cubicBezTo>
                    <a:cubicBezTo>
                      <a:pt x="236" y="181"/>
                      <a:pt x="236" y="184"/>
                      <a:pt x="237" y="184"/>
                    </a:cubicBezTo>
                    <a:cubicBezTo>
                      <a:pt x="238" y="185"/>
                      <a:pt x="241" y="185"/>
                      <a:pt x="240" y="187"/>
                    </a:cubicBezTo>
                    <a:cubicBezTo>
                      <a:pt x="238" y="189"/>
                      <a:pt x="239" y="189"/>
                      <a:pt x="237" y="190"/>
                    </a:cubicBezTo>
                    <a:cubicBezTo>
                      <a:pt x="236" y="192"/>
                      <a:pt x="236" y="193"/>
                      <a:pt x="235" y="193"/>
                    </a:cubicBezTo>
                    <a:cubicBezTo>
                      <a:pt x="233" y="193"/>
                      <a:pt x="232" y="194"/>
                      <a:pt x="230" y="196"/>
                    </a:cubicBezTo>
                    <a:cubicBezTo>
                      <a:pt x="229" y="197"/>
                      <a:pt x="227" y="201"/>
                      <a:pt x="225" y="201"/>
                    </a:cubicBezTo>
                    <a:cubicBezTo>
                      <a:pt x="224" y="201"/>
                      <a:pt x="222" y="202"/>
                      <a:pt x="220" y="200"/>
                    </a:cubicBezTo>
                    <a:cubicBezTo>
                      <a:pt x="218" y="198"/>
                      <a:pt x="217" y="198"/>
                      <a:pt x="213" y="200"/>
                    </a:cubicBezTo>
                    <a:cubicBezTo>
                      <a:pt x="210" y="201"/>
                      <a:pt x="199" y="205"/>
                      <a:pt x="195" y="211"/>
                    </a:cubicBezTo>
                    <a:cubicBezTo>
                      <a:pt x="193" y="215"/>
                      <a:pt x="191" y="218"/>
                      <a:pt x="191" y="219"/>
                    </a:cubicBezTo>
                    <a:cubicBezTo>
                      <a:pt x="192" y="221"/>
                      <a:pt x="192" y="220"/>
                      <a:pt x="192" y="222"/>
                    </a:cubicBezTo>
                    <a:cubicBezTo>
                      <a:pt x="192" y="224"/>
                      <a:pt x="192" y="225"/>
                      <a:pt x="191" y="226"/>
                    </a:cubicBezTo>
                    <a:cubicBezTo>
                      <a:pt x="191" y="227"/>
                      <a:pt x="190" y="229"/>
                      <a:pt x="191" y="230"/>
                    </a:cubicBezTo>
                    <a:cubicBezTo>
                      <a:pt x="192" y="232"/>
                      <a:pt x="192" y="232"/>
                      <a:pt x="192" y="233"/>
                    </a:cubicBezTo>
                    <a:cubicBezTo>
                      <a:pt x="192" y="234"/>
                      <a:pt x="191" y="235"/>
                      <a:pt x="193" y="235"/>
                    </a:cubicBezTo>
                    <a:cubicBezTo>
                      <a:pt x="194" y="235"/>
                      <a:pt x="196" y="234"/>
                      <a:pt x="195" y="235"/>
                    </a:cubicBezTo>
                    <a:cubicBezTo>
                      <a:pt x="194" y="237"/>
                      <a:pt x="192" y="239"/>
                      <a:pt x="191" y="240"/>
                    </a:cubicBezTo>
                    <a:cubicBezTo>
                      <a:pt x="191" y="242"/>
                      <a:pt x="191" y="243"/>
                      <a:pt x="191" y="245"/>
                    </a:cubicBezTo>
                    <a:cubicBezTo>
                      <a:pt x="191" y="247"/>
                      <a:pt x="190" y="247"/>
                      <a:pt x="189" y="248"/>
                    </a:cubicBezTo>
                    <a:cubicBezTo>
                      <a:pt x="188" y="249"/>
                      <a:pt x="187" y="250"/>
                      <a:pt x="188" y="251"/>
                    </a:cubicBezTo>
                    <a:cubicBezTo>
                      <a:pt x="188" y="253"/>
                      <a:pt x="189" y="252"/>
                      <a:pt x="189" y="253"/>
                    </a:cubicBezTo>
                    <a:cubicBezTo>
                      <a:pt x="189" y="255"/>
                      <a:pt x="189" y="256"/>
                      <a:pt x="188" y="258"/>
                    </a:cubicBezTo>
                    <a:cubicBezTo>
                      <a:pt x="186" y="259"/>
                      <a:pt x="187" y="260"/>
                      <a:pt x="185" y="260"/>
                    </a:cubicBezTo>
                    <a:cubicBezTo>
                      <a:pt x="183" y="261"/>
                      <a:pt x="182" y="261"/>
                      <a:pt x="180" y="264"/>
                    </a:cubicBezTo>
                    <a:cubicBezTo>
                      <a:pt x="177" y="267"/>
                      <a:pt x="178" y="265"/>
                      <a:pt x="178" y="263"/>
                    </a:cubicBezTo>
                    <a:cubicBezTo>
                      <a:pt x="177" y="261"/>
                      <a:pt x="176" y="261"/>
                      <a:pt x="176" y="262"/>
                    </a:cubicBezTo>
                    <a:cubicBezTo>
                      <a:pt x="175" y="263"/>
                      <a:pt x="175" y="262"/>
                      <a:pt x="176" y="264"/>
                    </a:cubicBezTo>
                    <a:cubicBezTo>
                      <a:pt x="176" y="266"/>
                      <a:pt x="177" y="266"/>
                      <a:pt x="176" y="268"/>
                    </a:cubicBezTo>
                    <a:cubicBezTo>
                      <a:pt x="175" y="270"/>
                      <a:pt x="175" y="270"/>
                      <a:pt x="174" y="272"/>
                    </a:cubicBezTo>
                    <a:cubicBezTo>
                      <a:pt x="173" y="274"/>
                      <a:pt x="172" y="277"/>
                      <a:pt x="171" y="279"/>
                    </a:cubicBezTo>
                    <a:cubicBezTo>
                      <a:pt x="170" y="282"/>
                      <a:pt x="171" y="283"/>
                      <a:pt x="170" y="284"/>
                    </a:cubicBezTo>
                    <a:cubicBezTo>
                      <a:pt x="169" y="286"/>
                      <a:pt x="168" y="285"/>
                      <a:pt x="167" y="284"/>
                    </a:cubicBezTo>
                    <a:cubicBezTo>
                      <a:pt x="166" y="284"/>
                      <a:pt x="165" y="282"/>
                      <a:pt x="164" y="282"/>
                    </a:cubicBezTo>
                    <a:cubicBezTo>
                      <a:pt x="163" y="282"/>
                      <a:pt x="162" y="282"/>
                      <a:pt x="162" y="283"/>
                    </a:cubicBezTo>
                    <a:cubicBezTo>
                      <a:pt x="162" y="284"/>
                      <a:pt x="162" y="284"/>
                      <a:pt x="163" y="284"/>
                    </a:cubicBezTo>
                    <a:cubicBezTo>
                      <a:pt x="165" y="284"/>
                      <a:pt x="165" y="285"/>
                      <a:pt x="164" y="286"/>
                    </a:cubicBezTo>
                    <a:cubicBezTo>
                      <a:pt x="164" y="287"/>
                      <a:pt x="165" y="287"/>
                      <a:pt x="166" y="286"/>
                    </a:cubicBezTo>
                    <a:cubicBezTo>
                      <a:pt x="167" y="286"/>
                      <a:pt x="169" y="285"/>
                      <a:pt x="169" y="287"/>
                    </a:cubicBezTo>
                    <a:cubicBezTo>
                      <a:pt x="169" y="288"/>
                      <a:pt x="170" y="291"/>
                      <a:pt x="169" y="293"/>
                    </a:cubicBezTo>
                    <a:cubicBezTo>
                      <a:pt x="167" y="296"/>
                      <a:pt x="165" y="305"/>
                      <a:pt x="164" y="307"/>
                    </a:cubicBezTo>
                    <a:cubicBezTo>
                      <a:pt x="162" y="309"/>
                      <a:pt x="163" y="311"/>
                      <a:pt x="161" y="311"/>
                    </a:cubicBezTo>
                    <a:cubicBezTo>
                      <a:pt x="158" y="311"/>
                      <a:pt x="159" y="311"/>
                      <a:pt x="158" y="310"/>
                    </a:cubicBezTo>
                    <a:cubicBezTo>
                      <a:pt x="157" y="309"/>
                      <a:pt x="158" y="306"/>
                      <a:pt x="156" y="307"/>
                    </a:cubicBezTo>
                    <a:cubicBezTo>
                      <a:pt x="155" y="308"/>
                      <a:pt x="155" y="309"/>
                      <a:pt x="155" y="310"/>
                    </a:cubicBezTo>
                    <a:cubicBezTo>
                      <a:pt x="156" y="311"/>
                      <a:pt x="156" y="312"/>
                      <a:pt x="157" y="312"/>
                    </a:cubicBezTo>
                    <a:cubicBezTo>
                      <a:pt x="158" y="312"/>
                      <a:pt x="159" y="311"/>
                      <a:pt x="159" y="313"/>
                    </a:cubicBezTo>
                    <a:cubicBezTo>
                      <a:pt x="159" y="315"/>
                      <a:pt x="159" y="315"/>
                      <a:pt x="158" y="317"/>
                    </a:cubicBezTo>
                    <a:cubicBezTo>
                      <a:pt x="157" y="318"/>
                      <a:pt x="157" y="319"/>
                      <a:pt x="156" y="319"/>
                    </a:cubicBezTo>
                    <a:cubicBezTo>
                      <a:pt x="154" y="319"/>
                      <a:pt x="153" y="318"/>
                      <a:pt x="153" y="317"/>
                    </a:cubicBezTo>
                    <a:cubicBezTo>
                      <a:pt x="154" y="316"/>
                      <a:pt x="154" y="314"/>
                      <a:pt x="152" y="314"/>
                    </a:cubicBezTo>
                    <a:cubicBezTo>
                      <a:pt x="150" y="313"/>
                      <a:pt x="149" y="314"/>
                      <a:pt x="149" y="314"/>
                    </a:cubicBezTo>
                    <a:cubicBezTo>
                      <a:pt x="150" y="315"/>
                      <a:pt x="150" y="315"/>
                      <a:pt x="151" y="315"/>
                    </a:cubicBezTo>
                    <a:cubicBezTo>
                      <a:pt x="153" y="314"/>
                      <a:pt x="152" y="316"/>
                      <a:pt x="152" y="317"/>
                    </a:cubicBezTo>
                    <a:cubicBezTo>
                      <a:pt x="152" y="318"/>
                      <a:pt x="151" y="318"/>
                      <a:pt x="150" y="318"/>
                    </a:cubicBezTo>
                    <a:cubicBezTo>
                      <a:pt x="148" y="318"/>
                      <a:pt x="147" y="317"/>
                      <a:pt x="147" y="319"/>
                    </a:cubicBezTo>
                    <a:cubicBezTo>
                      <a:pt x="147" y="320"/>
                      <a:pt x="147" y="320"/>
                      <a:pt x="149" y="320"/>
                    </a:cubicBezTo>
                    <a:cubicBezTo>
                      <a:pt x="151" y="320"/>
                      <a:pt x="151" y="319"/>
                      <a:pt x="153" y="320"/>
                    </a:cubicBezTo>
                    <a:cubicBezTo>
                      <a:pt x="154" y="320"/>
                      <a:pt x="155" y="321"/>
                      <a:pt x="154" y="322"/>
                    </a:cubicBezTo>
                    <a:cubicBezTo>
                      <a:pt x="154" y="323"/>
                      <a:pt x="152" y="328"/>
                      <a:pt x="151" y="329"/>
                    </a:cubicBezTo>
                    <a:cubicBezTo>
                      <a:pt x="150" y="330"/>
                      <a:pt x="149" y="335"/>
                      <a:pt x="148" y="338"/>
                    </a:cubicBezTo>
                    <a:cubicBezTo>
                      <a:pt x="147" y="341"/>
                      <a:pt x="145" y="345"/>
                      <a:pt x="145" y="347"/>
                    </a:cubicBezTo>
                    <a:cubicBezTo>
                      <a:pt x="145" y="349"/>
                      <a:pt x="145" y="349"/>
                      <a:pt x="144" y="349"/>
                    </a:cubicBezTo>
                    <a:cubicBezTo>
                      <a:pt x="143" y="349"/>
                      <a:pt x="142" y="350"/>
                      <a:pt x="142" y="351"/>
                    </a:cubicBezTo>
                    <a:cubicBezTo>
                      <a:pt x="142" y="352"/>
                      <a:pt x="142" y="353"/>
                      <a:pt x="141" y="353"/>
                    </a:cubicBezTo>
                    <a:cubicBezTo>
                      <a:pt x="140" y="354"/>
                      <a:pt x="140" y="355"/>
                      <a:pt x="140" y="357"/>
                    </a:cubicBezTo>
                    <a:cubicBezTo>
                      <a:pt x="140" y="359"/>
                      <a:pt x="140" y="359"/>
                      <a:pt x="139" y="360"/>
                    </a:cubicBezTo>
                    <a:cubicBezTo>
                      <a:pt x="138" y="361"/>
                      <a:pt x="137" y="361"/>
                      <a:pt x="137" y="359"/>
                    </a:cubicBezTo>
                    <a:cubicBezTo>
                      <a:pt x="137" y="358"/>
                      <a:pt x="137" y="356"/>
                      <a:pt x="136" y="357"/>
                    </a:cubicBezTo>
                    <a:cubicBezTo>
                      <a:pt x="136" y="358"/>
                      <a:pt x="136" y="360"/>
                      <a:pt x="135" y="360"/>
                    </a:cubicBezTo>
                    <a:cubicBezTo>
                      <a:pt x="134" y="360"/>
                      <a:pt x="133" y="361"/>
                      <a:pt x="134" y="362"/>
                    </a:cubicBezTo>
                    <a:cubicBezTo>
                      <a:pt x="135" y="363"/>
                      <a:pt x="134" y="362"/>
                      <a:pt x="135" y="363"/>
                    </a:cubicBezTo>
                    <a:cubicBezTo>
                      <a:pt x="135" y="365"/>
                      <a:pt x="135" y="365"/>
                      <a:pt x="133" y="366"/>
                    </a:cubicBezTo>
                    <a:cubicBezTo>
                      <a:pt x="132" y="366"/>
                      <a:pt x="129" y="366"/>
                      <a:pt x="129" y="366"/>
                    </a:cubicBezTo>
                    <a:cubicBezTo>
                      <a:pt x="128" y="365"/>
                      <a:pt x="127" y="365"/>
                      <a:pt x="128" y="364"/>
                    </a:cubicBezTo>
                    <a:cubicBezTo>
                      <a:pt x="128" y="363"/>
                      <a:pt x="127" y="363"/>
                      <a:pt x="125" y="363"/>
                    </a:cubicBezTo>
                    <a:cubicBezTo>
                      <a:pt x="124" y="364"/>
                      <a:pt x="123" y="364"/>
                      <a:pt x="122" y="365"/>
                    </a:cubicBezTo>
                    <a:cubicBezTo>
                      <a:pt x="122" y="366"/>
                      <a:pt x="123" y="367"/>
                      <a:pt x="121" y="368"/>
                    </a:cubicBezTo>
                    <a:cubicBezTo>
                      <a:pt x="121" y="368"/>
                      <a:pt x="118" y="367"/>
                      <a:pt x="119" y="368"/>
                    </a:cubicBezTo>
                    <a:lnTo>
                      <a:pt x="14" y="287"/>
                    </a:lnTo>
                    <a:cubicBezTo>
                      <a:pt x="11" y="284"/>
                      <a:pt x="13" y="282"/>
                      <a:pt x="11" y="279"/>
                    </a:cubicBezTo>
                    <a:cubicBezTo>
                      <a:pt x="8" y="277"/>
                      <a:pt x="3" y="278"/>
                      <a:pt x="2" y="277"/>
                    </a:cubicBezTo>
                    <a:cubicBezTo>
                      <a:pt x="1" y="276"/>
                      <a:pt x="1" y="276"/>
                      <a:pt x="2" y="274"/>
                    </a:cubicBezTo>
                    <a:cubicBezTo>
                      <a:pt x="2" y="274"/>
                      <a:pt x="3" y="275"/>
                      <a:pt x="3" y="273"/>
                    </a:cubicBezTo>
                    <a:cubicBezTo>
                      <a:pt x="1" y="272"/>
                      <a:pt x="0" y="271"/>
                      <a:pt x="0" y="270"/>
                    </a:cubicBezTo>
                    <a:cubicBezTo>
                      <a:pt x="0" y="268"/>
                      <a:pt x="7" y="263"/>
                      <a:pt x="9" y="261"/>
                    </a:cubicBezTo>
                    <a:lnTo>
                      <a:pt x="7" y="250"/>
                    </a:lnTo>
                    <a:cubicBezTo>
                      <a:pt x="10" y="250"/>
                      <a:pt x="12" y="249"/>
                      <a:pt x="18" y="249"/>
                    </a:cubicBezTo>
                    <a:cubicBezTo>
                      <a:pt x="21" y="251"/>
                      <a:pt x="20" y="244"/>
                      <a:pt x="20" y="241"/>
                    </a:cubicBezTo>
                    <a:cubicBezTo>
                      <a:pt x="21" y="233"/>
                      <a:pt x="22" y="230"/>
                      <a:pt x="24" y="225"/>
                    </a:cubicBezTo>
                    <a:cubicBezTo>
                      <a:pt x="24" y="223"/>
                      <a:pt x="25" y="221"/>
                      <a:pt x="25" y="219"/>
                    </a:cubicBezTo>
                  </a:path>
                </a:pathLst>
              </a:custGeom>
              <a:grp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gray">
              <a:xfrm>
                <a:off x="1364" y="2360"/>
                <a:ext cx="39" cy="29"/>
              </a:xfrm>
              <a:custGeom>
                <a:avLst/>
                <a:gdLst>
                  <a:gd name="T0" fmla="*/ 29 w 8"/>
                  <a:gd name="T1" fmla="*/ 5 h 6"/>
                  <a:gd name="T2" fmla="*/ 39 w 8"/>
                  <a:gd name="T3" fmla="*/ 19 h 6"/>
                  <a:gd name="T4" fmla="*/ 20 w 8"/>
                  <a:gd name="T5" fmla="*/ 29 h 6"/>
                  <a:gd name="T6" fmla="*/ 0 w 8"/>
                  <a:gd name="T7" fmla="*/ 19 h 6"/>
                  <a:gd name="T8" fmla="*/ 10 w 8"/>
                  <a:gd name="T9" fmla="*/ 10 h 6"/>
                  <a:gd name="T10" fmla="*/ 24 w 8"/>
                  <a:gd name="T11" fmla="*/ 0 h 6"/>
                  <a:gd name="T12" fmla="*/ 29 w 8"/>
                  <a:gd name="T13" fmla="*/ 5 h 6"/>
                  <a:gd name="T14" fmla="*/ 29 w 8"/>
                  <a:gd name="T15" fmla="*/ 5 h 6"/>
                  <a:gd name="T16" fmla="*/ 29 w 8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6" y="1"/>
                    </a:moveTo>
                    <a:cubicBezTo>
                      <a:pt x="7" y="1"/>
                      <a:pt x="8" y="2"/>
                      <a:pt x="8" y="4"/>
                    </a:cubicBezTo>
                    <a:cubicBezTo>
                      <a:pt x="8" y="6"/>
                      <a:pt x="5" y="6"/>
                      <a:pt x="4" y="6"/>
                    </a:cubicBezTo>
                    <a:cubicBezTo>
                      <a:pt x="3" y="6"/>
                      <a:pt x="0" y="5"/>
                      <a:pt x="0" y="4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3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gray">
              <a:xfrm>
                <a:off x="1423" y="2330"/>
                <a:ext cx="39" cy="35"/>
              </a:xfrm>
              <a:custGeom>
                <a:avLst/>
                <a:gdLst>
                  <a:gd name="T0" fmla="*/ 24 w 8"/>
                  <a:gd name="T1" fmla="*/ 15 h 7"/>
                  <a:gd name="T2" fmla="*/ 34 w 8"/>
                  <a:gd name="T3" fmla="*/ 5 h 7"/>
                  <a:gd name="T4" fmla="*/ 39 w 8"/>
                  <a:gd name="T5" fmla="*/ 10 h 7"/>
                  <a:gd name="T6" fmla="*/ 15 w 8"/>
                  <a:gd name="T7" fmla="*/ 35 h 7"/>
                  <a:gd name="T8" fmla="*/ 0 w 8"/>
                  <a:gd name="T9" fmla="*/ 25 h 7"/>
                  <a:gd name="T10" fmla="*/ 15 w 8"/>
                  <a:gd name="T11" fmla="*/ 10 h 7"/>
                  <a:gd name="T12" fmla="*/ 24 w 8"/>
                  <a:gd name="T13" fmla="*/ 15 h 7"/>
                  <a:gd name="T14" fmla="*/ 24 w 8"/>
                  <a:gd name="T15" fmla="*/ 15 h 7"/>
                  <a:gd name="T16" fmla="*/ 24 w 8"/>
                  <a:gd name="T17" fmla="*/ 1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5" y="3"/>
                    </a:moveTo>
                    <a:cubicBezTo>
                      <a:pt x="6" y="3"/>
                      <a:pt x="7" y="1"/>
                      <a:pt x="7" y="1"/>
                    </a:cubicBezTo>
                    <a:cubicBezTo>
                      <a:pt x="8" y="0"/>
                      <a:pt x="8" y="2"/>
                      <a:pt x="8" y="2"/>
                    </a:cubicBezTo>
                    <a:cubicBezTo>
                      <a:pt x="8" y="4"/>
                      <a:pt x="5" y="7"/>
                      <a:pt x="3" y="7"/>
                    </a:cubicBezTo>
                    <a:cubicBezTo>
                      <a:pt x="1" y="7"/>
                      <a:pt x="0" y="7"/>
                      <a:pt x="0" y="5"/>
                    </a:cubicBezTo>
                    <a:cubicBezTo>
                      <a:pt x="2" y="5"/>
                      <a:pt x="3" y="2"/>
                      <a:pt x="3" y="2"/>
                    </a:cubicBezTo>
                    <a:cubicBezTo>
                      <a:pt x="5" y="2"/>
                      <a:pt x="4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gray">
              <a:xfrm>
                <a:off x="1364" y="2360"/>
                <a:ext cx="39" cy="29"/>
              </a:xfrm>
              <a:custGeom>
                <a:avLst/>
                <a:gdLst>
                  <a:gd name="T0" fmla="*/ 29 w 8"/>
                  <a:gd name="T1" fmla="*/ 5 h 6"/>
                  <a:gd name="T2" fmla="*/ 39 w 8"/>
                  <a:gd name="T3" fmla="*/ 19 h 6"/>
                  <a:gd name="T4" fmla="*/ 20 w 8"/>
                  <a:gd name="T5" fmla="*/ 29 h 6"/>
                  <a:gd name="T6" fmla="*/ 0 w 8"/>
                  <a:gd name="T7" fmla="*/ 19 h 6"/>
                  <a:gd name="T8" fmla="*/ 10 w 8"/>
                  <a:gd name="T9" fmla="*/ 10 h 6"/>
                  <a:gd name="T10" fmla="*/ 24 w 8"/>
                  <a:gd name="T11" fmla="*/ 0 h 6"/>
                  <a:gd name="T12" fmla="*/ 29 w 8"/>
                  <a:gd name="T13" fmla="*/ 5 h 6"/>
                  <a:gd name="T14" fmla="*/ 29 w 8"/>
                  <a:gd name="T15" fmla="*/ 5 h 6"/>
                  <a:gd name="T16" fmla="*/ 29 w 8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6" y="1"/>
                    </a:moveTo>
                    <a:cubicBezTo>
                      <a:pt x="7" y="1"/>
                      <a:pt x="8" y="2"/>
                      <a:pt x="8" y="4"/>
                    </a:cubicBezTo>
                    <a:cubicBezTo>
                      <a:pt x="8" y="6"/>
                      <a:pt x="5" y="6"/>
                      <a:pt x="4" y="6"/>
                    </a:cubicBezTo>
                    <a:cubicBezTo>
                      <a:pt x="3" y="6"/>
                      <a:pt x="0" y="5"/>
                      <a:pt x="0" y="4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3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gray">
              <a:xfrm>
                <a:off x="1423" y="2330"/>
                <a:ext cx="39" cy="35"/>
              </a:xfrm>
              <a:custGeom>
                <a:avLst/>
                <a:gdLst>
                  <a:gd name="T0" fmla="*/ 24 w 8"/>
                  <a:gd name="T1" fmla="*/ 15 h 7"/>
                  <a:gd name="T2" fmla="*/ 34 w 8"/>
                  <a:gd name="T3" fmla="*/ 5 h 7"/>
                  <a:gd name="T4" fmla="*/ 39 w 8"/>
                  <a:gd name="T5" fmla="*/ 10 h 7"/>
                  <a:gd name="T6" fmla="*/ 15 w 8"/>
                  <a:gd name="T7" fmla="*/ 35 h 7"/>
                  <a:gd name="T8" fmla="*/ 0 w 8"/>
                  <a:gd name="T9" fmla="*/ 25 h 7"/>
                  <a:gd name="T10" fmla="*/ 15 w 8"/>
                  <a:gd name="T11" fmla="*/ 10 h 7"/>
                  <a:gd name="T12" fmla="*/ 24 w 8"/>
                  <a:gd name="T13" fmla="*/ 15 h 7"/>
                  <a:gd name="T14" fmla="*/ 24 w 8"/>
                  <a:gd name="T15" fmla="*/ 15 h 7"/>
                  <a:gd name="T16" fmla="*/ 24 w 8"/>
                  <a:gd name="T17" fmla="*/ 1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5" y="3"/>
                    </a:moveTo>
                    <a:cubicBezTo>
                      <a:pt x="6" y="3"/>
                      <a:pt x="7" y="1"/>
                      <a:pt x="7" y="1"/>
                    </a:cubicBezTo>
                    <a:cubicBezTo>
                      <a:pt x="8" y="0"/>
                      <a:pt x="8" y="2"/>
                      <a:pt x="8" y="2"/>
                    </a:cubicBezTo>
                    <a:cubicBezTo>
                      <a:pt x="8" y="4"/>
                      <a:pt x="5" y="7"/>
                      <a:pt x="3" y="7"/>
                    </a:cubicBezTo>
                    <a:cubicBezTo>
                      <a:pt x="1" y="7"/>
                      <a:pt x="0" y="7"/>
                      <a:pt x="0" y="5"/>
                    </a:cubicBezTo>
                    <a:cubicBezTo>
                      <a:pt x="2" y="5"/>
                      <a:pt x="3" y="2"/>
                      <a:pt x="3" y="2"/>
                    </a:cubicBezTo>
                    <a:cubicBezTo>
                      <a:pt x="5" y="2"/>
                      <a:pt x="4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gray">
              <a:xfrm>
                <a:off x="3079" y="516"/>
                <a:ext cx="1164" cy="2475"/>
              </a:xfrm>
              <a:custGeom>
                <a:avLst/>
                <a:gdLst>
                  <a:gd name="T0" fmla="*/ 242 w 236"/>
                  <a:gd name="T1" fmla="*/ 325 h 502"/>
                  <a:gd name="T2" fmla="*/ 316 w 236"/>
                  <a:gd name="T3" fmla="*/ 355 h 502"/>
                  <a:gd name="T4" fmla="*/ 380 w 236"/>
                  <a:gd name="T5" fmla="*/ 271 h 502"/>
                  <a:gd name="T6" fmla="*/ 552 w 236"/>
                  <a:gd name="T7" fmla="*/ 113 h 502"/>
                  <a:gd name="T8" fmla="*/ 676 w 236"/>
                  <a:gd name="T9" fmla="*/ 49 h 502"/>
                  <a:gd name="T10" fmla="*/ 779 w 236"/>
                  <a:gd name="T11" fmla="*/ 20 h 502"/>
                  <a:gd name="T12" fmla="*/ 838 w 236"/>
                  <a:gd name="T13" fmla="*/ 69 h 502"/>
                  <a:gd name="T14" fmla="*/ 947 w 236"/>
                  <a:gd name="T15" fmla="*/ 138 h 502"/>
                  <a:gd name="T16" fmla="*/ 1070 w 236"/>
                  <a:gd name="T17" fmla="*/ 123 h 502"/>
                  <a:gd name="T18" fmla="*/ 1115 w 236"/>
                  <a:gd name="T19" fmla="*/ 123 h 502"/>
                  <a:gd name="T20" fmla="*/ 1164 w 236"/>
                  <a:gd name="T21" fmla="*/ 143 h 502"/>
                  <a:gd name="T22" fmla="*/ 848 w 236"/>
                  <a:gd name="T23" fmla="*/ 572 h 502"/>
                  <a:gd name="T24" fmla="*/ 848 w 236"/>
                  <a:gd name="T25" fmla="*/ 2016 h 502"/>
                  <a:gd name="T26" fmla="*/ 1055 w 236"/>
                  <a:gd name="T27" fmla="*/ 2317 h 502"/>
                  <a:gd name="T28" fmla="*/ 572 w 236"/>
                  <a:gd name="T29" fmla="*/ 2475 h 502"/>
                  <a:gd name="T30" fmla="*/ 557 w 236"/>
                  <a:gd name="T31" fmla="*/ 2396 h 502"/>
                  <a:gd name="T32" fmla="*/ 513 w 236"/>
                  <a:gd name="T33" fmla="*/ 2248 h 502"/>
                  <a:gd name="T34" fmla="*/ 513 w 236"/>
                  <a:gd name="T35" fmla="*/ 2209 h 502"/>
                  <a:gd name="T36" fmla="*/ 508 w 236"/>
                  <a:gd name="T37" fmla="*/ 2159 h 502"/>
                  <a:gd name="T38" fmla="*/ 483 w 236"/>
                  <a:gd name="T39" fmla="*/ 2081 h 502"/>
                  <a:gd name="T40" fmla="*/ 454 w 236"/>
                  <a:gd name="T41" fmla="*/ 1982 h 502"/>
                  <a:gd name="T42" fmla="*/ 419 w 236"/>
                  <a:gd name="T43" fmla="*/ 1893 h 502"/>
                  <a:gd name="T44" fmla="*/ 355 w 236"/>
                  <a:gd name="T45" fmla="*/ 1844 h 502"/>
                  <a:gd name="T46" fmla="*/ 296 w 236"/>
                  <a:gd name="T47" fmla="*/ 1740 h 502"/>
                  <a:gd name="T48" fmla="*/ 182 w 236"/>
                  <a:gd name="T49" fmla="*/ 1701 h 502"/>
                  <a:gd name="T50" fmla="*/ 59 w 236"/>
                  <a:gd name="T51" fmla="*/ 1696 h 502"/>
                  <a:gd name="T52" fmla="*/ 35 w 236"/>
                  <a:gd name="T53" fmla="*/ 1681 h 502"/>
                  <a:gd name="T54" fmla="*/ 30 w 236"/>
                  <a:gd name="T55" fmla="*/ 1617 h 502"/>
                  <a:gd name="T56" fmla="*/ 35 w 236"/>
                  <a:gd name="T57" fmla="*/ 1592 h 502"/>
                  <a:gd name="T58" fmla="*/ 15 w 236"/>
                  <a:gd name="T59" fmla="*/ 1514 h 502"/>
                  <a:gd name="T60" fmla="*/ 39 w 236"/>
                  <a:gd name="T61" fmla="*/ 1474 h 502"/>
                  <a:gd name="T62" fmla="*/ 113 w 236"/>
                  <a:gd name="T63" fmla="*/ 1430 h 502"/>
                  <a:gd name="T64" fmla="*/ 217 w 236"/>
                  <a:gd name="T65" fmla="*/ 1336 h 502"/>
                  <a:gd name="T66" fmla="*/ 286 w 236"/>
                  <a:gd name="T67" fmla="*/ 1292 h 502"/>
                  <a:gd name="T68" fmla="*/ 217 w 236"/>
                  <a:gd name="T69" fmla="*/ 1104 h 502"/>
                  <a:gd name="T70" fmla="*/ 286 w 236"/>
                  <a:gd name="T71" fmla="*/ 1075 h 502"/>
                  <a:gd name="T72" fmla="*/ 187 w 236"/>
                  <a:gd name="T73" fmla="*/ 1001 h 502"/>
                  <a:gd name="T74" fmla="*/ 133 w 236"/>
                  <a:gd name="T75" fmla="*/ 912 h 502"/>
                  <a:gd name="T76" fmla="*/ 94 w 236"/>
                  <a:gd name="T77" fmla="*/ 784 h 502"/>
                  <a:gd name="T78" fmla="*/ 74 w 236"/>
                  <a:gd name="T79" fmla="*/ 710 h 502"/>
                  <a:gd name="T80" fmla="*/ 74 w 236"/>
                  <a:gd name="T81" fmla="*/ 690 h 502"/>
                  <a:gd name="T82" fmla="*/ 109 w 236"/>
                  <a:gd name="T83" fmla="*/ 675 h 502"/>
                  <a:gd name="T84" fmla="*/ 113 w 236"/>
                  <a:gd name="T85" fmla="*/ 641 h 502"/>
                  <a:gd name="T86" fmla="*/ 168 w 236"/>
                  <a:gd name="T87" fmla="*/ 532 h 502"/>
                  <a:gd name="T88" fmla="*/ 222 w 236"/>
                  <a:gd name="T89" fmla="*/ 385 h 502"/>
                  <a:gd name="T90" fmla="*/ 227 w 236"/>
                  <a:gd name="T91" fmla="*/ 325 h 502"/>
                  <a:gd name="T92" fmla="*/ 227 w 236"/>
                  <a:gd name="T93" fmla="*/ 325 h 5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6"/>
                  <a:gd name="T142" fmla="*/ 0 h 502"/>
                  <a:gd name="T143" fmla="*/ 236 w 236"/>
                  <a:gd name="T144" fmla="*/ 502 h 5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6" h="502">
                    <a:moveTo>
                      <a:pt x="46" y="66"/>
                    </a:moveTo>
                    <a:cubicBezTo>
                      <a:pt x="47" y="66"/>
                      <a:pt x="48" y="66"/>
                      <a:pt x="49" y="66"/>
                    </a:cubicBezTo>
                    <a:cubicBezTo>
                      <a:pt x="50" y="66"/>
                      <a:pt x="55" y="68"/>
                      <a:pt x="57" y="68"/>
                    </a:cubicBezTo>
                    <a:cubicBezTo>
                      <a:pt x="63" y="66"/>
                      <a:pt x="60" y="72"/>
                      <a:pt x="64" y="72"/>
                    </a:cubicBezTo>
                    <a:cubicBezTo>
                      <a:pt x="66" y="72"/>
                      <a:pt x="66" y="68"/>
                      <a:pt x="66" y="67"/>
                    </a:cubicBezTo>
                    <a:cubicBezTo>
                      <a:pt x="68" y="64"/>
                      <a:pt x="75" y="57"/>
                      <a:pt x="77" y="55"/>
                    </a:cubicBezTo>
                    <a:cubicBezTo>
                      <a:pt x="86" y="53"/>
                      <a:pt x="83" y="39"/>
                      <a:pt x="90" y="34"/>
                    </a:cubicBezTo>
                    <a:cubicBezTo>
                      <a:pt x="97" y="30"/>
                      <a:pt x="105" y="27"/>
                      <a:pt x="112" y="23"/>
                    </a:cubicBezTo>
                    <a:cubicBezTo>
                      <a:pt x="117" y="21"/>
                      <a:pt x="123" y="18"/>
                      <a:pt x="128" y="15"/>
                    </a:cubicBezTo>
                    <a:cubicBezTo>
                      <a:pt x="131" y="13"/>
                      <a:pt x="133" y="12"/>
                      <a:pt x="137" y="10"/>
                    </a:cubicBezTo>
                    <a:cubicBezTo>
                      <a:pt x="141" y="9"/>
                      <a:pt x="146" y="8"/>
                      <a:pt x="150" y="6"/>
                    </a:cubicBezTo>
                    <a:cubicBezTo>
                      <a:pt x="152" y="5"/>
                      <a:pt x="155" y="0"/>
                      <a:pt x="158" y="4"/>
                    </a:cubicBezTo>
                    <a:cubicBezTo>
                      <a:pt x="160" y="7"/>
                      <a:pt x="161" y="5"/>
                      <a:pt x="163" y="8"/>
                    </a:cubicBezTo>
                    <a:cubicBezTo>
                      <a:pt x="165" y="10"/>
                      <a:pt x="164" y="14"/>
                      <a:pt x="170" y="14"/>
                    </a:cubicBezTo>
                    <a:cubicBezTo>
                      <a:pt x="172" y="14"/>
                      <a:pt x="176" y="20"/>
                      <a:pt x="177" y="22"/>
                    </a:cubicBezTo>
                    <a:cubicBezTo>
                      <a:pt x="179" y="26"/>
                      <a:pt x="183" y="31"/>
                      <a:pt x="192" y="28"/>
                    </a:cubicBezTo>
                    <a:cubicBezTo>
                      <a:pt x="201" y="26"/>
                      <a:pt x="202" y="30"/>
                      <a:pt x="210" y="27"/>
                    </a:cubicBezTo>
                    <a:cubicBezTo>
                      <a:pt x="213" y="27"/>
                      <a:pt x="215" y="25"/>
                      <a:pt x="217" y="25"/>
                    </a:cubicBezTo>
                    <a:cubicBezTo>
                      <a:pt x="219" y="25"/>
                      <a:pt x="220" y="27"/>
                      <a:pt x="221" y="27"/>
                    </a:cubicBezTo>
                    <a:cubicBezTo>
                      <a:pt x="223" y="27"/>
                      <a:pt x="224" y="25"/>
                      <a:pt x="226" y="25"/>
                    </a:cubicBezTo>
                    <a:cubicBezTo>
                      <a:pt x="231" y="25"/>
                      <a:pt x="232" y="29"/>
                      <a:pt x="236" y="29"/>
                    </a:cubicBezTo>
                    <a:lnTo>
                      <a:pt x="198" y="89"/>
                    </a:lnTo>
                    <a:lnTo>
                      <a:pt x="172" y="116"/>
                    </a:lnTo>
                    <a:lnTo>
                      <a:pt x="172" y="302"/>
                    </a:lnTo>
                    <a:lnTo>
                      <a:pt x="172" y="409"/>
                    </a:lnTo>
                    <a:lnTo>
                      <a:pt x="214" y="467"/>
                    </a:lnTo>
                    <a:lnTo>
                      <a:pt x="214" y="470"/>
                    </a:lnTo>
                    <a:lnTo>
                      <a:pt x="173" y="473"/>
                    </a:lnTo>
                    <a:lnTo>
                      <a:pt x="116" y="502"/>
                    </a:lnTo>
                    <a:cubicBezTo>
                      <a:pt x="114" y="498"/>
                      <a:pt x="113" y="490"/>
                      <a:pt x="113" y="486"/>
                    </a:cubicBezTo>
                    <a:cubicBezTo>
                      <a:pt x="113" y="486"/>
                      <a:pt x="112" y="478"/>
                      <a:pt x="112" y="476"/>
                    </a:cubicBezTo>
                    <a:cubicBezTo>
                      <a:pt x="112" y="464"/>
                      <a:pt x="109" y="464"/>
                      <a:pt x="104" y="456"/>
                    </a:cubicBezTo>
                    <a:lnTo>
                      <a:pt x="104" y="448"/>
                    </a:lnTo>
                    <a:cubicBezTo>
                      <a:pt x="102" y="447"/>
                      <a:pt x="104" y="441"/>
                      <a:pt x="103" y="438"/>
                    </a:cubicBezTo>
                    <a:cubicBezTo>
                      <a:pt x="103" y="434"/>
                      <a:pt x="100" y="433"/>
                      <a:pt x="99" y="428"/>
                    </a:cubicBezTo>
                    <a:cubicBezTo>
                      <a:pt x="98" y="425"/>
                      <a:pt x="99" y="426"/>
                      <a:pt x="98" y="422"/>
                    </a:cubicBezTo>
                    <a:cubicBezTo>
                      <a:pt x="97" y="419"/>
                      <a:pt x="95" y="420"/>
                      <a:pt x="94" y="412"/>
                    </a:cubicBezTo>
                    <a:cubicBezTo>
                      <a:pt x="94" y="409"/>
                      <a:pt x="93" y="406"/>
                      <a:pt x="92" y="402"/>
                    </a:cubicBezTo>
                    <a:cubicBezTo>
                      <a:pt x="91" y="398"/>
                      <a:pt x="88" y="398"/>
                      <a:pt x="88" y="394"/>
                    </a:cubicBezTo>
                    <a:cubicBezTo>
                      <a:pt x="87" y="390"/>
                      <a:pt x="87" y="387"/>
                      <a:pt x="85" y="384"/>
                    </a:cubicBezTo>
                    <a:cubicBezTo>
                      <a:pt x="83" y="382"/>
                      <a:pt x="80" y="383"/>
                      <a:pt x="78" y="380"/>
                    </a:cubicBezTo>
                    <a:cubicBezTo>
                      <a:pt x="75" y="378"/>
                      <a:pt x="73" y="378"/>
                      <a:pt x="72" y="374"/>
                    </a:cubicBezTo>
                    <a:cubicBezTo>
                      <a:pt x="72" y="371"/>
                      <a:pt x="74" y="368"/>
                      <a:pt x="70" y="365"/>
                    </a:cubicBezTo>
                    <a:cubicBezTo>
                      <a:pt x="66" y="362"/>
                      <a:pt x="64" y="356"/>
                      <a:pt x="60" y="353"/>
                    </a:cubicBezTo>
                    <a:cubicBezTo>
                      <a:pt x="56" y="351"/>
                      <a:pt x="53" y="352"/>
                      <a:pt x="50" y="349"/>
                    </a:cubicBezTo>
                    <a:cubicBezTo>
                      <a:pt x="48" y="346"/>
                      <a:pt x="41" y="346"/>
                      <a:pt x="37" y="345"/>
                    </a:cubicBezTo>
                    <a:cubicBezTo>
                      <a:pt x="33" y="344"/>
                      <a:pt x="33" y="341"/>
                      <a:pt x="27" y="341"/>
                    </a:cubicBezTo>
                    <a:cubicBezTo>
                      <a:pt x="21" y="341"/>
                      <a:pt x="23" y="346"/>
                      <a:pt x="12" y="344"/>
                    </a:cubicBezTo>
                    <a:cubicBezTo>
                      <a:pt x="10" y="344"/>
                      <a:pt x="9" y="345"/>
                      <a:pt x="5" y="344"/>
                    </a:cubicBezTo>
                    <a:cubicBezTo>
                      <a:pt x="6" y="344"/>
                      <a:pt x="6" y="342"/>
                      <a:pt x="7" y="341"/>
                    </a:cubicBezTo>
                    <a:lnTo>
                      <a:pt x="6" y="328"/>
                    </a:lnTo>
                    <a:cubicBezTo>
                      <a:pt x="6" y="326"/>
                      <a:pt x="7" y="325"/>
                      <a:pt x="7" y="323"/>
                    </a:cubicBezTo>
                    <a:cubicBezTo>
                      <a:pt x="7" y="320"/>
                      <a:pt x="4" y="318"/>
                      <a:pt x="4" y="316"/>
                    </a:cubicBezTo>
                    <a:cubicBezTo>
                      <a:pt x="3" y="313"/>
                      <a:pt x="3" y="311"/>
                      <a:pt x="3" y="307"/>
                    </a:cubicBezTo>
                    <a:cubicBezTo>
                      <a:pt x="2" y="304"/>
                      <a:pt x="0" y="305"/>
                      <a:pt x="0" y="303"/>
                    </a:cubicBezTo>
                    <a:cubicBezTo>
                      <a:pt x="0" y="298"/>
                      <a:pt x="5" y="301"/>
                      <a:pt x="8" y="299"/>
                    </a:cubicBezTo>
                    <a:cubicBezTo>
                      <a:pt x="10" y="298"/>
                      <a:pt x="9" y="295"/>
                      <a:pt x="11" y="293"/>
                    </a:cubicBezTo>
                    <a:cubicBezTo>
                      <a:pt x="13" y="290"/>
                      <a:pt x="19" y="291"/>
                      <a:pt x="23" y="290"/>
                    </a:cubicBezTo>
                    <a:cubicBezTo>
                      <a:pt x="28" y="288"/>
                      <a:pt x="32" y="285"/>
                      <a:pt x="36" y="282"/>
                    </a:cubicBezTo>
                    <a:cubicBezTo>
                      <a:pt x="40" y="279"/>
                      <a:pt x="42" y="274"/>
                      <a:pt x="44" y="271"/>
                    </a:cubicBezTo>
                    <a:cubicBezTo>
                      <a:pt x="46" y="266"/>
                      <a:pt x="53" y="265"/>
                      <a:pt x="58" y="262"/>
                    </a:cubicBezTo>
                    <a:lnTo>
                      <a:pt x="47" y="231"/>
                    </a:lnTo>
                    <a:lnTo>
                      <a:pt x="44" y="224"/>
                    </a:lnTo>
                    <a:lnTo>
                      <a:pt x="58" y="218"/>
                    </a:lnTo>
                    <a:cubicBezTo>
                      <a:pt x="55" y="217"/>
                      <a:pt x="53" y="216"/>
                      <a:pt x="51" y="212"/>
                    </a:cubicBezTo>
                    <a:cubicBezTo>
                      <a:pt x="48" y="206"/>
                      <a:pt x="41" y="207"/>
                      <a:pt x="38" y="203"/>
                    </a:cubicBezTo>
                    <a:cubicBezTo>
                      <a:pt x="36" y="200"/>
                      <a:pt x="36" y="196"/>
                      <a:pt x="35" y="194"/>
                    </a:cubicBezTo>
                    <a:cubicBezTo>
                      <a:pt x="33" y="191"/>
                      <a:pt x="28" y="189"/>
                      <a:pt x="27" y="185"/>
                    </a:cubicBezTo>
                    <a:cubicBezTo>
                      <a:pt x="25" y="180"/>
                      <a:pt x="22" y="176"/>
                      <a:pt x="20" y="172"/>
                    </a:cubicBezTo>
                    <a:cubicBezTo>
                      <a:pt x="17" y="168"/>
                      <a:pt x="23" y="167"/>
                      <a:pt x="19" y="159"/>
                    </a:cubicBezTo>
                    <a:cubicBezTo>
                      <a:pt x="17" y="157"/>
                      <a:pt x="18" y="150"/>
                      <a:pt x="15" y="144"/>
                    </a:cubicBezTo>
                    <a:lnTo>
                      <a:pt x="15" y="140"/>
                    </a:lnTo>
                    <a:cubicBezTo>
                      <a:pt x="20" y="140"/>
                      <a:pt x="22" y="137"/>
                      <a:pt x="22" y="137"/>
                    </a:cubicBezTo>
                    <a:lnTo>
                      <a:pt x="23" y="130"/>
                    </a:lnTo>
                    <a:cubicBezTo>
                      <a:pt x="24" y="126"/>
                      <a:pt x="27" y="122"/>
                      <a:pt x="28" y="119"/>
                    </a:cubicBezTo>
                    <a:cubicBezTo>
                      <a:pt x="29" y="115"/>
                      <a:pt x="32" y="109"/>
                      <a:pt x="34" y="108"/>
                    </a:cubicBezTo>
                    <a:cubicBezTo>
                      <a:pt x="41" y="105"/>
                      <a:pt x="50" y="103"/>
                      <a:pt x="49" y="91"/>
                    </a:cubicBezTo>
                    <a:cubicBezTo>
                      <a:pt x="48" y="85"/>
                      <a:pt x="47" y="82"/>
                      <a:pt x="45" y="78"/>
                    </a:cubicBezTo>
                    <a:lnTo>
                      <a:pt x="46" y="66"/>
                    </a:lnTo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gray">
              <a:xfrm>
                <a:off x="2118" y="462"/>
                <a:ext cx="1247" cy="2918"/>
              </a:xfrm>
              <a:custGeom>
                <a:avLst/>
                <a:gdLst>
                  <a:gd name="T0" fmla="*/ 596 w 253"/>
                  <a:gd name="T1" fmla="*/ 2657 h 592"/>
                  <a:gd name="T2" fmla="*/ 611 w 253"/>
                  <a:gd name="T3" fmla="*/ 2588 h 592"/>
                  <a:gd name="T4" fmla="*/ 493 w 253"/>
                  <a:gd name="T5" fmla="*/ 2509 h 592"/>
                  <a:gd name="T6" fmla="*/ 335 w 253"/>
                  <a:gd name="T7" fmla="*/ 2292 h 592"/>
                  <a:gd name="T8" fmla="*/ 330 w 253"/>
                  <a:gd name="T9" fmla="*/ 2262 h 592"/>
                  <a:gd name="T10" fmla="*/ 424 w 253"/>
                  <a:gd name="T11" fmla="*/ 2154 h 592"/>
                  <a:gd name="T12" fmla="*/ 493 w 253"/>
                  <a:gd name="T13" fmla="*/ 2100 h 592"/>
                  <a:gd name="T14" fmla="*/ 488 w 253"/>
                  <a:gd name="T15" fmla="*/ 2036 h 592"/>
                  <a:gd name="T16" fmla="*/ 453 w 253"/>
                  <a:gd name="T17" fmla="*/ 1774 h 592"/>
                  <a:gd name="T18" fmla="*/ 478 w 253"/>
                  <a:gd name="T19" fmla="*/ 1661 h 592"/>
                  <a:gd name="T20" fmla="*/ 463 w 253"/>
                  <a:gd name="T21" fmla="*/ 1523 h 592"/>
                  <a:gd name="T22" fmla="*/ 311 w 253"/>
                  <a:gd name="T23" fmla="*/ 1494 h 592"/>
                  <a:gd name="T24" fmla="*/ 394 w 253"/>
                  <a:gd name="T25" fmla="*/ 1420 h 592"/>
                  <a:gd name="T26" fmla="*/ 503 w 253"/>
                  <a:gd name="T27" fmla="*/ 1503 h 592"/>
                  <a:gd name="T28" fmla="*/ 660 w 253"/>
                  <a:gd name="T29" fmla="*/ 1464 h 592"/>
                  <a:gd name="T30" fmla="*/ 734 w 253"/>
                  <a:gd name="T31" fmla="*/ 1424 h 592"/>
                  <a:gd name="T32" fmla="*/ 705 w 253"/>
                  <a:gd name="T33" fmla="*/ 1257 h 592"/>
                  <a:gd name="T34" fmla="*/ 695 w 253"/>
                  <a:gd name="T35" fmla="*/ 1178 h 592"/>
                  <a:gd name="T36" fmla="*/ 503 w 253"/>
                  <a:gd name="T37" fmla="*/ 1079 h 592"/>
                  <a:gd name="T38" fmla="*/ 399 w 253"/>
                  <a:gd name="T39" fmla="*/ 946 h 592"/>
                  <a:gd name="T40" fmla="*/ 266 w 253"/>
                  <a:gd name="T41" fmla="*/ 784 h 592"/>
                  <a:gd name="T42" fmla="*/ 212 w 253"/>
                  <a:gd name="T43" fmla="*/ 794 h 592"/>
                  <a:gd name="T44" fmla="*/ 153 w 253"/>
                  <a:gd name="T45" fmla="*/ 675 h 592"/>
                  <a:gd name="T46" fmla="*/ 74 w 253"/>
                  <a:gd name="T47" fmla="*/ 572 h 592"/>
                  <a:gd name="T48" fmla="*/ 39 w 253"/>
                  <a:gd name="T49" fmla="*/ 493 h 592"/>
                  <a:gd name="T50" fmla="*/ 5 w 253"/>
                  <a:gd name="T51" fmla="*/ 5 h 592"/>
                  <a:gd name="T52" fmla="*/ 315 w 253"/>
                  <a:gd name="T53" fmla="*/ 10 h 592"/>
                  <a:gd name="T54" fmla="*/ 725 w 253"/>
                  <a:gd name="T55" fmla="*/ 291 h 592"/>
                  <a:gd name="T56" fmla="*/ 877 w 253"/>
                  <a:gd name="T57" fmla="*/ 335 h 592"/>
                  <a:gd name="T58" fmla="*/ 986 w 253"/>
                  <a:gd name="T59" fmla="*/ 345 h 592"/>
                  <a:gd name="T60" fmla="*/ 1188 w 253"/>
                  <a:gd name="T61" fmla="*/ 380 h 592"/>
                  <a:gd name="T62" fmla="*/ 1203 w 253"/>
                  <a:gd name="T63" fmla="*/ 503 h 592"/>
                  <a:gd name="T64" fmla="*/ 1074 w 253"/>
                  <a:gd name="T65" fmla="*/ 695 h 592"/>
                  <a:gd name="T66" fmla="*/ 1035 w 253"/>
                  <a:gd name="T67" fmla="*/ 744 h 592"/>
                  <a:gd name="T68" fmla="*/ 1060 w 253"/>
                  <a:gd name="T69" fmla="*/ 902 h 592"/>
                  <a:gd name="T70" fmla="*/ 1212 w 253"/>
                  <a:gd name="T71" fmla="*/ 1099 h 592"/>
                  <a:gd name="T72" fmla="*/ 1193 w 253"/>
                  <a:gd name="T73" fmla="*/ 1193 h 592"/>
                  <a:gd name="T74" fmla="*/ 1139 w 253"/>
                  <a:gd name="T75" fmla="*/ 1444 h 592"/>
                  <a:gd name="T76" fmla="*/ 961 w 253"/>
                  <a:gd name="T77" fmla="*/ 1548 h 592"/>
                  <a:gd name="T78" fmla="*/ 991 w 253"/>
                  <a:gd name="T79" fmla="*/ 1671 h 592"/>
                  <a:gd name="T80" fmla="*/ 986 w 253"/>
                  <a:gd name="T81" fmla="*/ 1750 h 592"/>
                  <a:gd name="T82" fmla="*/ 917 w 253"/>
                  <a:gd name="T83" fmla="*/ 1750 h 592"/>
                  <a:gd name="T84" fmla="*/ 1089 w 253"/>
                  <a:gd name="T85" fmla="*/ 2169 h 592"/>
                  <a:gd name="T86" fmla="*/ 1074 w 253"/>
                  <a:gd name="T87" fmla="*/ 2405 h 592"/>
                  <a:gd name="T88" fmla="*/ 996 w 253"/>
                  <a:gd name="T89" fmla="*/ 2647 h 592"/>
                  <a:gd name="T90" fmla="*/ 1055 w 253"/>
                  <a:gd name="T91" fmla="*/ 2819 h 592"/>
                  <a:gd name="T92" fmla="*/ 1104 w 253"/>
                  <a:gd name="T93" fmla="*/ 2908 h 592"/>
                  <a:gd name="T94" fmla="*/ 1020 w 253"/>
                  <a:gd name="T95" fmla="*/ 2918 h 592"/>
                  <a:gd name="T96" fmla="*/ 882 w 253"/>
                  <a:gd name="T97" fmla="*/ 2874 h 592"/>
                  <a:gd name="T98" fmla="*/ 729 w 253"/>
                  <a:gd name="T99" fmla="*/ 2805 h 592"/>
                  <a:gd name="T100" fmla="*/ 695 w 253"/>
                  <a:gd name="T101" fmla="*/ 2814 h 5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3"/>
                  <a:gd name="T154" fmla="*/ 0 h 592"/>
                  <a:gd name="T155" fmla="*/ 253 w 253"/>
                  <a:gd name="T156" fmla="*/ 592 h 5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3" h="592">
                    <a:moveTo>
                      <a:pt x="141" y="571"/>
                    </a:moveTo>
                    <a:cubicBezTo>
                      <a:pt x="141" y="570"/>
                      <a:pt x="141" y="569"/>
                      <a:pt x="141" y="568"/>
                    </a:cubicBezTo>
                    <a:cubicBezTo>
                      <a:pt x="141" y="563"/>
                      <a:pt x="133" y="557"/>
                      <a:pt x="130" y="552"/>
                    </a:cubicBezTo>
                    <a:cubicBezTo>
                      <a:pt x="127" y="547"/>
                      <a:pt x="123" y="545"/>
                      <a:pt x="121" y="539"/>
                    </a:cubicBezTo>
                    <a:cubicBezTo>
                      <a:pt x="120" y="538"/>
                      <a:pt x="118" y="538"/>
                      <a:pt x="118" y="536"/>
                    </a:cubicBezTo>
                    <a:cubicBezTo>
                      <a:pt x="118" y="533"/>
                      <a:pt x="122" y="533"/>
                      <a:pt x="122" y="531"/>
                    </a:cubicBezTo>
                    <a:lnTo>
                      <a:pt x="124" y="525"/>
                    </a:lnTo>
                    <a:cubicBezTo>
                      <a:pt x="124" y="524"/>
                      <a:pt x="126" y="525"/>
                      <a:pt x="127" y="523"/>
                    </a:cubicBezTo>
                    <a:cubicBezTo>
                      <a:pt x="123" y="520"/>
                      <a:pt x="121" y="523"/>
                      <a:pt x="116" y="520"/>
                    </a:cubicBezTo>
                    <a:cubicBezTo>
                      <a:pt x="111" y="515"/>
                      <a:pt x="107" y="513"/>
                      <a:pt x="100" y="509"/>
                    </a:cubicBezTo>
                    <a:cubicBezTo>
                      <a:pt x="95" y="510"/>
                      <a:pt x="94" y="504"/>
                      <a:pt x="91" y="504"/>
                    </a:cubicBezTo>
                    <a:cubicBezTo>
                      <a:pt x="83" y="504"/>
                      <a:pt x="86" y="492"/>
                      <a:pt x="83" y="486"/>
                    </a:cubicBezTo>
                    <a:cubicBezTo>
                      <a:pt x="80" y="481"/>
                      <a:pt x="70" y="477"/>
                      <a:pt x="70" y="470"/>
                    </a:cubicBezTo>
                    <a:cubicBezTo>
                      <a:pt x="70" y="468"/>
                      <a:pt x="71" y="465"/>
                      <a:pt x="68" y="465"/>
                    </a:cubicBezTo>
                    <a:cubicBezTo>
                      <a:pt x="67" y="465"/>
                      <a:pt x="66" y="467"/>
                      <a:pt x="64" y="467"/>
                    </a:cubicBezTo>
                    <a:cubicBezTo>
                      <a:pt x="63" y="467"/>
                      <a:pt x="62" y="462"/>
                      <a:pt x="62" y="461"/>
                    </a:cubicBezTo>
                    <a:cubicBezTo>
                      <a:pt x="64" y="461"/>
                      <a:pt x="67" y="462"/>
                      <a:pt x="67" y="460"/>
                    </a:cubicBezTo>
                    <a:cubicBezTo>
                      <a:pt x="67" y="460"/>
                      <a:pt x="67" y="459"/>
                      <a:pt x="67" y="459"/>
                    </a:cubicBezTo>
                    <a:cubicBezTo>
                      <a:pt x="67" y="457"/>
                      <a:pt x="71" y="453"/>
                      <a:pt x="71" y="453"/>
                    </a:cubicBezTo>
                    <a:cubicBezTo>
                      <a:pt x="73" y="451"/>
                      <a:pt x="78" y="455"/>
                      <a:pt x="79" y="454"/>
                    </a:cubicBezTo>
                    <a:cubicBezTo>
                      <a:pt x="80" y="452"/>
                      <a:pt x="82" y="451"/>
                      <a:pt x="82" y="448"/>
                    </a:cubicBezTo>
                    <a:cubicBezTo>
                      <a:pt x="86" y="446"/>
                      <a:pt x="83" y="440"/>
                      <a:pt x="86" y="437"/>
                    </a:cubicBezTo>
                    <a:cubicBezTo>
                      <a:pt x="88" y="435"/>
                      <a:pt x="91" y="436"/>
                      <a:pt x="93" y="436"/>
                    </a:cubicBezTo>
                    <a:cubicBezTo>
                      <a:pt x="94" y="436"/>
                      <a:pt x="95" y="436"/>
                      <a:pt x="96" y="436"/>
                    </a:cubicBezTo>
                    <a:cubicBezTo>
                      <a:pt x="96" y="436"/>
                      <a:pt x="103" y="433"/>
                      <a:pt x="100" y="431"/>
                    </a:cubicBezTo>
                    <a:cubicBezTo>
                      <a:pt x="98" y="430"/>
                      <a:pt x="102" y="427"/>
                      <a:pt x="100" y="426"/>
                    </a:cubicBezTo>
                    <a:cubicBezTo>
                      <a:pt x="99" y="425"/>
                      <a:pt x="96" y="429"/>
                      <a:pt x="96" y="426"/>
                    </a:cubicBezTo>
                    <a:cubicBezTo>
                      <a:pt x="95" y="422"/>
                      <a:pt x="91" y="420"/>
                      <a:pt x="91" y="419"/>
                    </a:cubicBezTo>
                    <a:cubicBezTo>
                      <a:pt x="91" y="417"/>
                      <a:pt x="91" y="410"/>
                      <a:pt x="92" y="410"/>
                    </a:cubicBezTo>
                    <a:cubicBezTo>
                      <a:pt x="94" y="410"/>
                      <a:pt x="97" y="413"/>
                      <a:pt x="99" y="413"/>
                    </a:cubicBezTo>
                    <a:cubicBezTo>
                      <a:pt x="101" y="413"/>
                      <a:pt x="109" y="410"/>
                      <a:pt x="109" y="408"/>
                    </a:cubicBezTo>
                    <a:cubicBezTo>
                      <a:pt x="109" y="406"/>
                      <a:pt x="109" y="405"/>
                      <a:pt x="108" y="402"/>
                    </a:cubicBezTo>
                    <a:cubicBezTo>
                      <a:pt x="106" y="391"/>
                      <a:pt x="104" y="384"/>
                      <a:pt x="100" y="372"/>
                    </a:cubicBezTo>
                    <a:cubicBezTo>
                      <a:pt x="99" y="369"/>
                      <a:pt x="96" y="362"/>
                      <a:pt x="92" y="360"/>
                    </a:cubicBezTo>
                    <a:cubicBezTo>
                      <a:pt x="87" y="357"/>
                      <a:pt x="83" y="354"/>
                      <a:pt x="79" y="350"/>
                    </a:cubicBezTo>
                    <a:cubicBezTo>
                      <a:pt x="80" y="349"/>
                      <a:pt x="80" y="349"/>
                      <a:pt x="81" y="349"/>
                    </a:cubicBezTo>
                    <a:cubicBezTo>
                      <a:pt x="82" y="346"/>
                      <a:pt x="85" y="348"/>
                      <a:pt x="88" y="347"/>
                    </a:cubicBezTo>
                    <a:cubicBezTo>
                      <a:pt x="91" y="344"/>
                      <a:pt x="92" y="341"/>
                      <a:pt x="97" y="337"/>
                    </a:cubicBezTo>
                    <a:cubicBezTo>
                      <a:pt x="101" y="334"/>
                      <a:pt x="98" y="334"/>
                      <a:pt x="100" y="331"/>
                    </a:cubicBezTo>
                    <a:cubicBezTo>
                      <a:pt x="101" y="329"/>
                      <a:pt x="103" y="325"/>
                      <a:pt x="101" y="322"/>
                    </a:cubicBezTo>
                    <a:cubicBezTo>
                      <a:pt x="97" y="316"/>
                      <a:pt x="101" y="307"/>
                      <a:pt x="94" y="309"/>
                    </a:cubicBezTo>
                    <a:lnTo>
                      <a:pt x="85" y="309"/>
                    </a:lnTo>
                    <a:cubicBezTo>
                      <a:pt x="81" y="307"/>
                      <a:pt x="70" y="305"/>
                      <a:pt x="67" y="305"/>
                    </a:cubicBezTo>
                    <a:cubicBezTo>
                      <a:pt x="66" y="305"/>
                      <a:pt x="63" y="305"/>
                      <a:pt x="63" y="303"/>
                    </a:cubicBezTo>
                    <a:cubicBezTo>
                      <a:pt x="63" y="300"/>
                      <a:pt x="66" y="299"/>
                      <a:pt x="67" y="296"/>
                    </a:cubicBezTo>
                    <a:cubicBezTo>
                      <a:pt x="68" y="294"/>
                      <a:pt x="66" y="292"/>
                      <a:pt x="68" y="291"/>
                    </a:cubicBezTo>
                    <a:cubicBezTo>
                      <a:pt x="69" y="290"/>
                      <a:pt x="71" y="291"/>
                      <a:pt x="73" y="291"/>
                    </a:cubicBezTo>
                    <a:cubicBezTo>
                      <a:pt x="75" y="291"/>
                      <a:pt x="76" y="288"/>
                      <a:pt x="80" y="288"/>
                    </a:cubicBezTo>
                    <a:cubicBezTo>
                      <a:pt x="83" y="288"/>
                      <a:pt x="84" y="292"/>
                      <a:pt x="87" y="292"/>
                    </a:cubicBezTo>
                    <a:cubicBezTo>
                      <a:pt x="88" y="292"/>
                      <a:pt x="89" y="291"/>
                      <a:pt x="90" y="291"/>
                    </a:cubicBezTo>
                    <a:cubicBezTo>
                      <a:pt x="94" y="291"/>
                      <a:pt x="95" y="295"/>
                      <a:pt x="97" y="299"/>
                    </a:cubicBezTo>
                    <a:cubicBezTo>
                      <a:pt x="97" y="300"/>
                      <a:pt x="100" y="305"/>
                      <a:pt x="102" y="305"/>
                    </a:cubicBezTo>
                    <a:cubicBezTo>
                      <a:pt x="104" y="305"/>
                      <a:pt x="106" y="303"/>
                      <a:pt x="108" y="303"/>
                    </a:cubicBezTo>
                    <a:cubicBezTo>
                      <a:pt x="110" y="303"/>
                      <a:pt x="110" y="305"/>
                      <a:pt x="112" y="305"/>
                    </a:cubicBezTo>
                    <a:cubicBezTo>
                      <a:pt x="119" y="305"/>
                      <a:pt x="120" y="298"/>
                      <a:pt x="125" y="296"/>
                    </a:cubicBezTo>
                    <a:cubicBezTo>
                      <a:pt x="128" y="295"/>
                      <a:pt x="131" y="298"/>
                      <a:pt x="134" y="297"/>
                    </a:cubicBezTo>
                    <a:cubicBezTo>
                      <a:pt x="135" y="296"/>
                      <a:pt x="135" y="293"/>
                      <a:pt x="138" y="293"/>
                    </a:cubicBezTo>
                    <a:cubicBezTo>
                      <a:pt x="139" y="293"/>
                      <a:pt x="139" y="294"/>
                      <a:pt x="140" y="294"/>
                    </a:cubicBezTo>
                    <a:cubicBezTo>
                      <a:pt x="144" y="294"/>
                      <a:pt x="144" y="289"/>
                      <a:pt x="147" y="288"/>
                    </a:cubicBezTo>
                    <a:cubicBezTo>
                      <a:pt x="147" y="288"/>
                      <a:pt x="148" y="289"/>
                      <a:pt x="149" y="289"/>
                    </a:cubicBezTo>
                    <a:cubicBezTo>
                      <a:pt x="151" y="289"/>
                      <a:pt x="151" y="288"/>
                      <a:pt x="151" y="287"/>
                    </a:cubicBezTo>
                    <a:cubicBezTo>
                      <a:pt x="151" y="281"/>
                      <a:pt x="148" y="276"/>
                      <a:pt x="148" y="269"/>
                    </a:cubicBezTo>
                    <a:cubicBezTo>
                      <a:pt x="148" y="266"/>
                      <a:pt x="149" y="264"/>
                      <a:pt x="148" y="261"/>
                    </a:cubicBezTo>
                    <a:cubicBezTo>
                      <a:pt x="147" y="258"/>
                      <a:pt x="145" y="257"/>
                      <a:pt x="143" y="255"/>
                    </a:cubicBezTo>
                    <a:cubicBezTo>
                      <a:pt x="142" y="253"/>
                      <a:pt x="142" y="250"/>
                      <a:pt x="141" y="247"/>
                    </a:cubicBezTo>
                    <a:lnTo>
                      <a:pt x="141" y="239"/>
                    </a:lnTo>
                    <a:cubicBezTo>
                      <a:pt x="139" y="237"/>
                      <a:pt x="138" y="233"/>
                      <a:pt x="134" y="234"/>
                    </a:cubicBezTo>
                    <a:cubicBezTo>
                      <a:pt x="127" y="234"/>
                      <a:pt x="123" y="238"/>
                      <a:pt x="116" y="239"/>
                    </a:cubicBezTo>
                    <a:cubicBezTo>
                      <a:pt x="108" y="241"/>
                      <a:pt x="111" y="229"/>
                      <a:pt x="108" y="225"/>
                    </a:cubicBezTo>
                    <a:cubicBezTo>
                      <a:pt x="107" y="223"/>
                      <a:pt x="102" y="221"/>
                      <a:pt x="102" y="219"/>
                    </a:cubicBezTo>
                    <a:cubicBezTo>
                      <a:pt x="101" y="217"/>
                      <a:pt x="101" y="214"/>
                      <a:pt x="100" y="212"/>
                    </a:cubicBezTo>
                    <a:cubicBezTo>
                      <a:pt x="99" y="209"/>
                      <a:pt x="93" y="210"/>
                      <a:pt x="93" y="206"/>
                    </a:cubicBezTo>
                    <a:cubicBezTo>
                      <a:pt x="93" y="202"/>
                      <a:pt x="90" y="199"/>
                      <a:pt x="89" y="199"/>
                    </a:cubicBezTo>
                    <a:cubicBezTo>
                      <a:pt x="86" y="197"/>
                      <a:pt x="86" y="192"/>
                      <a:pt x="81" y="192"/>
                    </a:cubicBezTo>
                    <a:cubicBezTo>
                      <a:pt x="79" y="192"/>
                      <a:pt x="75" y="192"/>
                      <a:pt x="72" y="192"/>
                    </a:cubicBezTo>
                    <a:cubicBezTo>
                      <a:pt x="65" y="192"/>
                      <a:pt x="69" y="186"/>
                      <a:pt x="67" y="182"/>
                    </a:cubicBezTo>
                    <a:cubicBezTo>
                      <a:pt x="65" y="179"/>
                      <a:pt x="64" y="175"/>
                      <a:pt x="60" y="172"/>
                    </a:cubicBezTo>
                    <a:cubicBezTo>
                      <a:pt x="58" y="170"/>
                      <a:pt x="55" y="163"/>
                      <a:pt x="54" y="159"/>
                    </a:cubicBezTo>
                    <a:cubicBezTo>
                      <a:pt x="53" y="156"/>
                      <a:pt x="55" y="151"/>
                      <a:pt x="51" y="151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49" y="152"/>
                      <a:pt x="49" y="153"/>
                      <a:pt x="49" y="153"/>
                    </a:cubicBezTo>
                    <a:cubicBezTo>
                      <a:pt x="49" y="158"/>
                      <a:pt x="48" y="161"/>
                      <a:pt x="43" y="161"/>
                    </a:cubicBezTo>
                    <a:cubicBezTo>
                      <a:pt x="38" y="162"/>
                      <a:pt x="37" y="159"/>
                      <a:pt x="37" y="156"/>
                    </a:cubicBezTo>
                    <a:cubicBezTo>
                      <a:pt x="37" y="154"/>
                      <a:pt x="38" y="154"/>
                      <a:pt x="37" y="150"/>
                    </a:cubicBezTo>
                    <a:cubicBezTo>
                      <a:pt x="37" y="149"/>
                      <a:pt x="31" y="144"/>
                      <a:pt x="31" y="144"/>
                    </a:cubicBezTo>
                    <a:cubicBezTo>
                      <a:pt x="30" y="142"/>
                      <a:pt x="31" y="140"/>
                      <a:pt x="31" y="137"/>
                    </a:cubicBezTo>
                    <a:cubicBezTo>
                      <a:pt x="30" y="135"/>
                      <a:pt x="28" y="135"/>
                      <a:pt x="28" y="131"/>
                    </a:cubicBezTo>
                    <a:cubicBezTo>
                      <a:pt x="28" y="129"/>
                      <a:pt x="26" y="125"/>
                      <a:pt x="24" y="125"/>
                    </a:cubicBezTo>
                    <a:cubicBezTo>
                      <a:pt x="22" y="125"/>
                      <a:pt x="19" y="122"/>
                      <a:pt x="18" y="121"/>
                    </a:cubicBezTo>
                    <a:cubicBezTo>
                      <a:pt x="17" y="119"/>
                      <a:pt x="17" y="116"/>
                      <a:pt x="15" y="116"/>
                    </a:cubicBezTo>
                    <a:cubicBezTo>
                      <a:pt x="13" y="116"/>
                      <a:pt x="13" y="117"/>
                      <a:pt x="12" y="117"/>
                    </a:cubicBezTo>
                    <a:cubicBezTo>
                      <a:pt x="10" y="117"/>
                      <a:pt x="7" y="116"/>
                      <a:pt x="7" y="113"/>
                    </a:cubicBezTo>
                    <a:cubicBezTo>
                      <a:pt x="7" y="112"/>
                      <a:pt x="8" y="110"/>
                      <a:pt x="8" y="110"/>
                    </a:cubicBezTo>
                    <a:cubicBezTo>
                      <a:pt x="8" y="104"/>
                      <a:pt x="8" y="103"/>
                      <a:pt x="8" y="100"/>
                    </a:cubicBezTo>
                    <a:cubicBezTo>
                      <a:pt x="8" y="97"/>
                      <a:pt x="8" y="97"/>
                      <a:pt x="6" y="97"/>
                    </a:cubicBezTo>
                    <a:cubicBezTo>
                      <a:pt x="4" y="97"/>
                      <a:pt x="2" y="96"/>
                      <a:pt x="0" y="94"/>
                    </a:cubicBezTo>
                    <a:lnTo>
                      <a:pt x="1" y="1"/>
                    </a:lnTo>
                    <a:lnTo>
                      <a:pt x="15" y="0"/>
                    </a:lnTo>
                    <a:cubicBezTo>
                      <a:pt x="16" y="3"/>
                      <a:pt x="42" y="1"/>
                      <a:pt x="44" y="1"/>
                    </a:cubicBezTo>
                    <a:cubicBezTo>
                      <a:pt x="47" y="3"/>
                      <a:pt x="64" y="2"/>
                      <a:pt x="64" y="2"/>
                    </a:cubicBezTo>
                    <a:cubicBezTo>
                      <a:pt x="68" y="4"/>
                      <a:pt x="70" y="6"/>
                      <a:pt x="75" y="6"/>
                    </a:cubicBezTo>
                    <a:cubicBezTo>
                      <a:pt x="75" y="9"/>
                      <a:pt x="81" y="14"/>
                      <a:pt x="83" y="15"/>
                    </a:cubicBezTo>
                    <a:lnTo>
                      <a:pt x="147" y="59"/>
                    </a:lnTo>
                    <a:cubicBezTo>
                      <a:pt x="148" y="60"/>
                      <a:pt x="149" y="65"/>
                      <a:pt x="153" y="65"/>
                    </a:cubicBezTo>
                    <a:cubicBezTo>
                      <a:pt x="157" y="65"/>
                      <a:pt x="154" y="67"/>
                      <a:pt x="159" y="66"/>
                    </a:cubicBezTo>
                    <a:cubicBezTo>
                      <a:pt x="162" y="65"/>
                      <a:pt x="173" y="68"/>
                      <a:pt x="178" y="68"/>
                    </a:cubicBezTo>
                    <a:cubicBezTo>
                      <a:pt x="183" y="68"/>
                      <a:pt x="182" y="63"/>
                      <a:pt x="185" y="63"/>
                    </a:cubicBezTo>
                    <a:cubicBezTo>
                      <a:pt x="185" y="63"/>
                      <a:pt x="186" y="68"/>
                      <a:pt x="193" y="68"/>
                    </a:cubicBezTo>
                    <a:cubicBezTo>
                      <a:pt x="194" y="68"/>
                      <a:pt x="196" y="63"/>
                      <a:pt x="198" y="68"/>
                    </a:cubicBezTo>
                    <a:cubicBezTo>
                      <a:pt x="198" y="68"/>
                      <a:pt x="200" y="70"/>
                      <a:pt x="200" y="70"/>
                    </a:cubicBezTo>
                    <a:cubicBezTo>
                      <a:pt x="206" y="74"/>
                      <a:pt x="210" y="74"/>
                      <a:pt x="217" y="74"/>
                    </a:cubicBezTo>
                    <a:cubicBezTo>
                      <a:pt x="221" y="74"/>
                      <a:pt x="223" y="72"/>
                      <a:pt x="224" y="72"/>
                    </a:cubicBezTo>
                    <a:cubicBezTo>
                      <a:pt x="229" y="72"/>
                      <a:pt x="230" y="77"/>
                      <a:pt x="236" y="77"/>
                    </a:cubicBezTo>
                    <a:cubicBezTo>
                      <a:pt x="237" y="77"/>
                      <a:pt x="239" y="77"/>
                      <a:pt x="241" y="77"/>
                    </a:cubicBezTo>
                    <a:lnTo>
                      <a:pt x="240" y="89"/>
                    </a:lnTo>
                    <a:cubicBezTo>
                      <a:pt x="242" y="93"/>
                      <a:pt x="243" y="96"/>
                      <a:pt x="244" y="102"/>
                    </a:cubicBezTo>
                    <a:cubicBezTo>
                      <a:pt x="245" y="114"/>
                      <a:pt x="236" y="116"/>
                      <a:pt x="229" y="119"/>
                    </a:cubicBezTo>
                    <a:cubicBezTo>
                      <a:pt x="227" y="120"/>
                      <a:pt x="224" y="126"/>
                      <a:pt x="223" y="130"/>
                    </a:cubicBezTo>
                    <a:cubicBezTo>
                      <a:pt x="222" y="133"/>
                      <a:pt x="219" y="137"/>
                      <a:pt x="218" y="141"/>
                    </a:cubicBezTo>
                    <a:lnTo>
                      <a:pt x="217" y="148"/>
                    </a:lnTo>
                    <a:cubicBezTo>
                      <a:pt x="217" y="148"/>
                      <a:pt x="215" y="151"/>
                      <a:pt x="210" y="151"/>
                    </a:cubicBezTo>
                    <a:lnTo>
                      <a:pt x="210" y="155"/>
                    </a:lnTo>
                    <a:cubicBezTo>
                      <a:pt x="213" y="161"/>
                      <a:pt x="212" y="168"/>
                      <a:pt x="214" y="170"/>
                    </a:cubicBezTo>
                    <a:cubicBezTo>
                      <a:pt x="218" y="178"/>
                      <a:pt x="212" y="179"/>
                      <a:pt x="215" y="183"/>
                    </a:cubicBezTo>
                    <a:cubicBezTo>
                      <a:pt x="217" y="187"/>
                      <a:pt x="220" y="191"/>
                      <a:pt x="222" y="196"/>
                    </a:cubicBezTo>
                    <a:cubicBezTo>
                      <a:pt x="223" y="200"/>
                      <a:pt x="228" y="202"/>
                      <a:pt x="230" y="205"/>
                    </a:cubicBezTo>
                    <a:cubicBezTo>
                      <a:pt x="231" y="207"/>
                      <a:pt x="231" y="211"/>
                      <a:pt x="233" y="214"/>
                    </a:cubicBezTo>
                    <a:cubicBezTo>
                      <a:pt x="236" y="218"/>
                      <a:pt x="243" y="217"/>
                      <a:pt x="246" y="223"/>
                    </a:cubicBezTo>
                    <a:cubicBezTo>
                      <a:pt x="248" y="227"/>
                      <a:pt x="250" y="228"/>
                      <a:pt x="253" y="229"/>
                    </a:cubicBezTo>
                    <a:lnTo>
                      <a:pt x="239" y="235"/>
                    </a:lnTo>
                    <a:lnTo>
                      <a:pt x="242" y="242"/>
                    </a:lnTo>
                    <a:lnTo>
                      <a:pt x="253" y="273"/>
                    </a:lnTo>
                    <a:cubicBezTo>
                      <a:pt x="248" y="276"/>
                      <a:pt x="241" y="277"/>
                      <a:pt x="239" y="282"/>
                    </a:cubicBezTo>
                    <a:cubicBezTo>
                      <a:pt x="237" y="285"/>
                      <a:pt x="235" y="290"/>
                      <a:pt x="231" y="293"/>
                    </a:cubicBezTo>
                    <a:cubicBezTo>
                      <a:pt x="227" y="296"/>
                      <a:pt x="223" y="299"/>
                      <a:pt x="218" y="301"/>
                    </a:cubicBezTo>
                    <a:cubicBezTo>
                      <a:pt x="214" y="302"/>
                      <a:pt x="208" y="301"/>
                      <a:pt x="206" y="304"/>
                    </a:cubicBezTo>
                    <a:cubicBezTo>
                      <a:pt x="204" y="306"/>
                      <a:pt x="205" y="309"/>
                      <a:pt x="203" y="310"/>
                    </a:cubicBezTo>
                    <a:cubicBezTo>
                      <a:pt x="200" y="312"/>
                      <a:pt x="195" y="309"/>
                      <a:pt x="195" y="314"/>
                    </a:cubicBezTo>
                    <a:cubicBezTo>
                      <a:pt x="195" y="316"/>
                      <a:pt x="197" y="315"/>
                      <a:pt x="198" y="318"/>
                    </a:cubicBezTo>
                    <a:cubicBezTo>
                      <a:pt x="198" y="322"/>
                      <a:pt x="198" y="324"/>
                      <a:pt x="199" y="327"/>
                    </a:cubicBezTo>
                    <a:cubicBezTo>
                      <a:pt x="199" y="329"/>
                      <a:pt x="202" y="331"/>
                      <a:pt x="202" y="334"/>
                    </a:cubicBezTo>
                    <a:cubicBezTo>
                      <a:pt x="202" y="336"/>
                      <a:pt x="201" y="337"/>
                      <a:pt x="201" y="339"/>
                    </a:cubicBezTo>
                    <a:lnTo>
                      <a:pt x="202" y="352"/>
                    </a:lnTo>
                    <a:cubicBezTo>
                      <a:pt x="201" y="353"/>
                      <a:pt x="201" y="355"/>
                      <a:pt x="200" y="355"/>
                    </a:cubicBezTo>
                    <a:cubicBezTo>
                      <a:pt x="199" y="355"/>
                      <a:pt x="198" y="354"/>
                      <a:pt x="197" y="354"/>
                    </a:cubicBezTo>
                    <a:cubicBezTo>
                      <a:pt x="196" y="354"/>
                      <a:pt x="195" y="355"/>
                      <a:pt x="194" y="355"/>
                    </a:cubicBezTo>
                    <a:cubicBezTo>
                      <a:pt x="193" y="355"/>
                      <a:pt x="190" y="352"/>
                      <a:pt x="188" y="352"/>
                    </a:cubicBezTo>
                    <a:cubicBezTo>
                      <a:pt x="187" y="352"/>
                      <a:pt x="186" y="354"/>
                      <a:pt x="186" y="355"/>
                    </a:cubicBezTo>
                    <a:cubicBezTo>
                      <a:pt x="181" y="354"/>
                      <a:pt x="183" y="357"/>
                      <a:pt x="180" y="357"/>
                    </a:cubicBezTo>
                    <a:cubicBezTo>
                      <a:pt x="180" y="357"/>
                      <a:pt x="176" y="356"/>
                      <a:pt x="178" y="359"/>
                    </a:cubicBezTo>
                    <a:lnTo>
                      <a:pt x="221" y="440"/>
                    </a:lnTo>
                    <a:lnTo>
                      <a:pt x="221" y="476"/>
                    </a:lnTo>
                    <a:cubicBezTo>
                      <a:pt x="221" y="477"/>
                      <a:pt x="221" y="483"/>
                      <a:pt x="220" y="485"/>
                    </a:cubicBezTo>
                    <a:cubicBezTo>
                      <a:pt x="219" y="486"/>
                      <a:pt x="218" y="487"/>
                      <a:pt x="218" y="488"/>
                    </a:cubicBezTo>
                    <a:cubicBezTo>
                      <a:pt x="218" y="489"/>
                      <a:pt x="218" y="489"/>
                      <a:pt x="218" y="490"/>
                    </a:cubicBezTo>
                    <a:cubicBezTo>
                      <a:pt x="218" y="490"/>
                      <a:pt x="220" y="495"/>
                      <a:pt x="220" y="499"/>
                    </a:cubicBezTo>
                    <a:cubicBezTo>
                      <a:pt x="220" y="509"/>
                      <a:pt x="217" y="511"/>
                      <a:pt x="213" y="519"/>
                    </a:cubicBezTo>
                    <a:cubicBezTo>
                      <a:pt x="210" y="525"/>
                      <a:pt x="208" y="536"/>
                      <a:pt x="202" y="537"/>
                    </a:cubicBezTo>
                    <a:cubicBezTo>
                      <a:pt x="200" y="537"/>
                      <a:pt x="201" y="541"/>
                      <a:pt x="198" y="541"/>
                    </a:cubicBezTo>
                    <a:cubicBezTo>
                      <a:pt x="197" y="541"/>
                      <a:pt x="195" y="539"/>
                      <a:pt x="195" y="542"/>
                    </a:cubicBezTo>
                    <a:lnTo>
                      <a:pt x="214" y="572"/>
                    </a:lnTo>
                    <a:cubicBezTo>
                      <a:pt x="217" y="577"/>
                      <a:pt x="220" y="580"/>
                      <a:pt x="223" y="584"/>
                    </a:cubicBezTo>
                    <a:cubicBezTo>
                      <a:pt x="223" y="585"/>
                      <a:pt x="225" y="586"/>
                      <a:pt x="225" y="587"/>
                    </a:cubicBezTo>
                    <a:cubicBezTo>
                      <a:pt x="225" y="589"/>
                      <a:pt x="224" y="589"/>
                      <a:pt x="224" y="590"/>
                    </a:cubicBezTo>
                    <a:lnTo>
                      <a:pt x="214" y="590"/>
                    </a:lnTo>
                    <a:cubicBezTo>
                      <a:pt x="211" y="591"/>
                      <a:pt x="210" y="592"/>
                      <a:pt x="207" y="592"/>
                    </a:cubicBezTo>
                    <a:cubicBezTo>
                      <a:pt x="204" y="592"/>
                      <a:pt x="204" y="590"/>
                      <a:pt x="201" y="590"/>
                    </a:cubicBezTo>
                    <a:cubicBezTo>
                      <a:pt x="195" y="590"/>
                      <a:pt x="195" y="588"/>
                      <a:pt x="191" y="585"/>
                    </a:cubicBezTo>
                    <a:cubicBezTo>
                      <a:pt x="187" y="583"/>
                      <a:pt x="184" y="585"/>
                      <a:pt x="182" y="585"/>
                    </a:cubicBezTo>
                    <a:cubicBezTo>
                      <a:pt x="181" y="585"/>
                      <a:pt x="180" y="584"/>
                      <a:pt x="179" y="583"/>
                    </a:cubicBezTo>
                    <a:cubicBezTo>
                      <a:pt x="177" y="581"/>
                      <a:pt x="172" y="582"/>
                      <a:pt x="171" y="579"/>
                    </a:cubicBezTo>
                    <a:cubicBezTo>
                      <a:pt x="170" y="577"/>
                      <a:pt x="171" y="574"/>
                      <a:pt x="170" y="572"/>
                    </a:cubicBezTo>
                    <a:cubicBezTo>
                      <a:pt x="168" y="569"/>
                      <a:pt x="160" y="565"/>
                      <a:pt x="156" y="564"/>
                    </a:cubicBezTo>
                    <a:cubicBezTo>
                      <a:pt x="155" y="563"/>
                      <a:pt x="152" y="567"/>
                      <a:pt x="148" y="569"/>
                    </a:cubicBezTo>
                    <a:lnTo>
                      <a:pt x="141" y="571"/>
                    </a:lnTo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gray">
              <a:xfrm>
                <a:off x="2187" y="2148"/>
                <a:ext cx="468" cy="552"/>
              </a:xfrm>
              <a:custGeom>
                <a:avLst/>
                <a:gdLst>
                  <a:gd name="T0" fmla="*/ 320 w 95"/>
                  <a:gd name="T1" fmla="*/ 39 h 112"/>
                  <a:gd name="T2" fmla="*/ 384 w 95"/>
                  <a:gd name="T3" fmla="*/ 89 h 112"/>
                  <a:gd name="T4" fmla="*/ 424 w 95"/>
                  <a:gd name="T5" fmla="*/ 148 h 112"/>
                  <a:gd name="T6" fmla="*/ 463 w 95"/>
                  <a:gd name="T7" fmla="*/ 296 h 112"/>
                  <a:gd name="T8" fmla="*/ 468 w 95"/>
                  <a:gd name="T9" fmla="*/ 325 h 112"/>
                  <a:gd name="T10" fmla="*/ 419 w 95"/>
                  <a:gd name="T11" fmla="*/ 350 h 112"/>
                  <a:gd name="T12" fmla="*/ 384 w 95"/>
                  <a:gd name="T13" fmla="*/ 335 h 112"/>
                  <a:gd name="T14" fmla="*/ 379 w 95"/>
                  <a:gd name="T15" fmla="*/ 380 h 112"/>
                  <a:gd name="T16" fmla="*/ 404 w 95"/>
                  <a:gd name="T17" fmla="*/ 414 h 112"/>
                  <a:gd name="T18" fmla="*/ 424 w 95"/>
                  <a:gd name="T19" fmla="*/ 414 h 112"/>
                  <a:gd name="T20" fmla="*/ 424 w 95"/>
                  <a:gd name="T21" fmla="*/ 439 h 112"/>
                  <a:gd name="T22" fmla="*/ 404 w 95"/>
                  <a:gd name="T23" fmla="*/ 463 h 112"/>
                  <a:gd name="T24" fmla="*/ 389 w 95"/>
                  <a:gd name="T25" fmla="*/ 463 h 112"/>
                  <a:gd name="T26" fmla="*/ 355 w 95"/>
                  <a:gd name="T27" fmla="*/ 468 h 112"/>
                  <a:gd name="T28" fmla="*/ 335 w 95"/>
                  <a:gd name="T29" fmla="*/ 522 h 112"/>
                  <a:gd name="T30" fmla="*/ 325 w 95"/>
                  <a:gd name="T31" fmla="*/ 513 h 112"/>
                  <a:gd name="T32" fmla="*/ 276 w 95"/>
                  <a:gd name="T33" fmla="*/ 488 h 112"/>
                  <a:gd name="T34" fmla="*/ 241 w 95"/>
                  <a:gd name="T35" fmla="*/ 498 h 112"/>
                  <a:gd name="T36" fmla="*/ 222 w 95"/>
                  <a:gd name="T37" fmla="*/ 498 h 112"/>
                  <a:gd name="T38" fmla="*/ 172 w 95"/>
                  <a:gd name="T39" fmla="*/ 547 h 112"/>
                  <a:gd name="T40" fmla="*/ 172 w 95"/>
                  <a:gd name="T41" fmla="*/ 547 h 112"/>
                  <a:gd name="T42" fmla="*/ 172 w 95"/>
                  <a:gd name="T43" fmla="*/ 552 h 112"/>
                  <a:gd name="T44" fmla="*/ 172 w 95"/>
                  <a:gd name="T45" fmla="*/ 552 h 112"/>
                  <a:gd name="T46" fmla="*/ 113 w 95"/>
                  <a:gd name="T47" fmla="*/ 532 h 112"/>
                  <a:gd name="T48" fmla="*/ 128 w 95"/>
                  <a:gd name="T49" fmla="*/ 473 h 112"/>
                  <a:gd name="T50" fmla="*/ 148 w 95"/>
                  <a:gd name="T51" fmla="*/ 444 h 112"/>
                  <a:gd name="T52" fmla="*/ 133 w 95"/>
                  <a:gd name="T53" fmla="*/ 424 h 112"/>
                  <a:gd name="T54" fmla="*/ 123 w 95"/>
                  <a:gd name="T55" fmla="*/ 370 h 112"/>
                  <a:gd name="T56" fmla="*/ 113 w 95"/>
                  <a:gd name="T57" fmla="*/ 350 h 112"/>
                  <a:gd name="T58" fmla="*/ 118 w 95"/>
                  <a:gd name="T59" fmla="*/ 325 h 112"/>
                  <a:gd name="T60" fmla="*/ 99 w 95"/>
                  <a:gd name="T61" fmla="*/ 276 h 112"/>
                  <a:gd name="T62" fmla="*/ 69 w 95"/>
                  <a:gd name="T63" fmla="*/ 266 h 112"/>
                  <a:gd name="T64" fmla="*/ 39 w 95"/>
                  <a:gd name="T65" fmla="*/ 197 h 112"/>
                  <a:gd name="T66" fmla="*/ 0 w 95"/>
                  <a:gd name="T67" fmla="*/ 138 h 112"/>
                  <a:gd name="T68" fmla="*/ 34 w 95"/>
                  <a:gd name="T69" fmla="*/ 35 h 112"/>
                  <a:gd name="T70" fmla="*/ 69 w 95"/>
                  <a:gd name="T71" fmla="*/ 25 h 112"/>
                  <a:gd name="T72" fmla="*/ 99 w 95"/>
                  <a:gd name="T73" fmla="*/ 0 h 112"/>
                  <a:gd name="T74" fmla="*/ 113 w 95"/>
                  <a:gd name="T75" fmla="*/ 25 h 112"/>
                  <a:gd name="T76" fmla="*/ 123 w 95"/>
                  <a:gd name="T77" fmla="*/ 25 h 112"/>
                  <a:gd name="T78" fmla="*/ 138 w 95"/>
                  <a:gd name="T79" fmla="*/ 35 h 112"/>
                  <a:gd name="T80" fmla="*/ 148 w 95"/>
                  <a:gd name="T81" fmla="*/ 54 h 112"/>
                  <a:gd name="T82" fmla="*/ 123 w 95"/>
                  <a:gd name="T83" fmla="*/ 84 h 112"/>
                  <a:gd name="T84" fmla="*/ 158 w 95"/>
                  <a:gd name="T85" fmla="*/ 104 h 112"/>
                  <a:gd name="T86" fmla="*/ 217 w 95"/>
                  <a:gd name="T87" fmla="*/ 94 h 112"/>
                  <a:gd name="T88" fmla="*/ 236 w 95"/>
                  <a:gd name="T89" fmla="*/ 108 h 112"/>
                  <a:gd name="T90" fmla="*/ 232 w 95"/>
                  <a:gd name="T91" fmla="*/ 128 h 112"/>
                  <a:gd name="T92" fmla="*/ 261 w 95"/>
                  <a:gd name="T93" fmla="*/ 158 h 112"/>
                  <a:gd name="T94" fmla="*/ 296 w 95"/>
                  <a:gd name="T95" fmla="*/ 123 h 112"/>
                  <a:gd name="T96" fmla="*/ 296 w 95"/>
                  <a:gd name="T97" fmla="*/ 84 h 112"/>
                  <a:gd name="T98" fmla="*/ 320 w 95"/>
                  <a:gd name="T99" fmla="*/ 39 h 112"/>
                  <a:gd name="T100" fmla="*/ 320 w 95"/>
                  <a:gd name="T101" fmla="*/ 39 h 112"/>
                  <a:gd name="T102" fmla="*/ 320 w 95"/>
                  <a:gd name="T103" fmla="*/ 39 h 112"/>
                  <a:gd name="T104" fmla="*/ 320 w 95"/>
                  <a:gd name="T105" fmla="*/ 39 h 1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112"/>
                  <a:gd name="T161" fmla="*/ 95 w 95"/>
                  <a:gd name="T162" fmla="*/ 112 h 1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112">
                    <a:moveTo>
                      <a:pt x="65" y="8"/>
                    </a:moveTo>
                    <a:cubicBezTo>
                      <a:pt x="69" y="12"/>
                      <a:pt x="73" y="15"/>
                      <a:pt x="78" y="18"/>
                    </a:cubicBezTo>
                    <a:cubicBezTo>
                      <a:pt x="82" y="20"/>
                      <a:pt x="85" y="27"/>
                      <a:pt x="86" y="30"/>
                    </a:cubicBezTo>
                    <a:cubicBezTo>
                      <a:pt x="90" y="42"/>
                      <a:pt x="92" y="49"/>
                      <a:pt x="94" y="60"/>
                    </a:cubicBezTo>
                    <a:cubicBezTo>
                      <a:pt x="95" y="63"/>
                      <a:pt x="95" y="64"/>
                      <a:pt x="95" y="66"/>
                    </a:cubicBezTo>
                    <a:cubicBezTo>
                      <a:pt x="95" y="68"/>
                      <a:pt x="87" y="71"/>
                      <a:pt x="85" y="71"/>
                    </a:cubicBezTo>
                    <a:cubicBezTo>
                      <a:pt x="83" y="71"/>
                      <a:pt x="80" y="68"/>
                      <a:pt x="78" y="68"/>
                    </a:cubicBezTo>
                    <a:cubicBezTo>
                      <a:pt x="77" y="68"/>
                      <a:pt x="77" y="75"/>
                      <a:pt x="77" y="77"/>
                    </a:cubicBezTo>
                    <a:cubicBezTo>
                      <a:pt x="77" y="78"/>
                      <a:pt x="81" y="80"/>
                      <a:pt x="82" y="84"/>
                    </a:cubicBezTo>
                    <a:cubicBezTo>
                      <a:pt x="82" y="87"/>
                      <a:pt x="85" y="83"/>
                      <a:pt x="86" y="84"/>
                    </a:cubicBezTo>
                    <a:cubicBezTo>
                      <a:pt x="88" y="85"/>
                      <a:pt x="84" y="88"/>
                      <a:pt x="86" y="89"/>
                    </a:cubicBezTo>
                    <a:cubicBezTo>
                      <a:pt x="89" y="91"/>
                      <a:pt x="82" y="94"/>
                      <a:pt x="82" y="94"/>
                    </a:cubicBezTo>
                    <a:cubicBezTo>
                      <a:pt x="81" y="94"/>
                      <a:pt x="80" y="94"/>
                      <a:pt x="79" y="94"/>
                    </a:cubicBezTo>
                    <a:cubicBezTo>
                      <a:pt x="77" y="94"/>
                      <a:pt x="74" y="93"/>
                      <a:pt x="72" y="95"/>
                    </a:cubicBezTo>
                    <a:cubicBezTo>
                      <a:pt x="69" y="98"/>
                      <a:pt x="72" y="104"/>
                      <a:pt x="68" y="106"/>
                    </a:cubicBezTo>
                    <a:cubicBezTo>
                      <a:pt x="68" y="105"/>
                      <a:pt x="67" y="104"/>
                      <a:pt x="66" y="104"/>
                    </a:cubicBezTo>
                    <a:cubicBezTo>
                      <a:pt x="58" y="105"/>
                      <a:pt x="57" y="105"/>
                      <a:pt x="56" y="99"/>
                    </a:cubicBezTo>
                    <a:cubicBezTo>
                      <a:pt x="53" y="99"/>
                      <a:pt x="51" y="101"/>
                      <a:pt x="49" y="101"/>
                    </a:cubicBezTo>
                    <a:cubicBezTo>
                      <a:pt x="48" y="101"/>
                      <a:pt x="47" y="101"/>
                      <a:pt x="45" y="101"/>
                    </a:cubicBezTo>
                    <a:cubicBezTo>
                      <a:pt x="43" y="101"/>
                      <a:pt x="37" y="109"/>
                      <a:pt x="35" y="111"/>
                    </a:cubicBezTo>
                    <a:lnTo>
                      <a:pt x="35" y="112"/>
                    </a:lnTo>
                    <a:cubicBezTo>
                      <a:pt x="32" y="109"/>
                      <a:pt x="29" y="108"/>
                      <a:pt x="23" y="108"/>
                    </a:cubicBezTo>
                    <a:cubicBezTo>
                      <a:pt x="20" y="109"/>
                      <a:pt x="24" y="98"/>
                      <a:pt x="26" y="96"/>
                    </a:cubicBezTo>
                    <a:cubicBezTo>
                      <a:pt x="28" y="95"/>
                      <a:pt x="30" y="94"/>
                      <a:pt x="30" y="90"/>
                    </a:cubicBezTo>
                    <a:cubicBezTo>
                      <a:pt x="30" y="88"/>
                      <a:pt x="28" y="87"/>
                      <a:pt x="27" y="86"/>
                    </a:cubicBezTo>
                    <a:cubicBezTo>
                      <a:pt x="25" y="83"/>
                      <a:pt x="25" y="76"/>
                      <a:pt x="25" y="75"/>
                    </a:cubicBezTo>
                    <a:cubicBezTo>
                      <a:pt x="24" y="73"/>
                      <a:pt x="23" y="73"/>
                      <a:pt x="23" y="71"/>
                    </a:cubicBezTo>
                    <a:cubicBezTo>
                      <a:pt x="23" y="69"/>
                      <a:pt x="24" y="69"/>
                      <a:pt x="24" y="66"/>
                    </a:cubicBezTo>
                    <a:cubicBezTo>
                      <a:pt x="24" y="61"/>
                      <a:pt x="23" y="58"/>
                      <a:pt x="20" y="56"/>
                    </a:cubicBezTo>
                    <a:cubicBezTo>
                      <a:pt x="19" y="56"/>
                      <a:pt x="15" y="55"/>
                      <a:pt x="14" y="54"/>
                    </a:cubicBezTo>
                    <a:cubicBezTo>
                      <a:pt x="11" y="51"/>
                      <a:pt x="19" y="39"/>
                      <a:pt x="8" y="40"/>
                    </a:cubicBezTo>
                    <a:cubicBezTo>
                      <a:pt x="5" y="40"/>
                      <a:pt x="0" y="38"/>
                      <a:pt x="0" y="28"/>
                    </a:cubicBezTo>
                    <a:cubicBezTo>
                      <a:pt x="0" y="18"/>
                      <a:pt x="2" y="11"/>
                      <a:pt x="7" y="7"/>
                    </a:cubicBezTo>
                    <a:cubicBezTo>
                      <a:pt x="9" y="5"/>
                      <a:pt x="11" y="7"/>
                      <a:pt x="14" y="5"/>
                    </a:cubicBezTo>
                    <a:cubicBezTo>
                      <a:pt x="15" y="4"/>
                      <a:pt x="18" y="0"/>
                      <a:pt x="20" y="0"/>
                    </a:cubicBezTo>
                    <a:cubicBezTo>
                      <a:pt x="22" y="0"/>
                      <a:pt x="21" y="3"/>
                      <a:pt x="23" y="5"/>
                    </a:cubicBezTo>
                    <a:cubicBezTo>
                      <a:pt x="23" y="5"/>
                      <a:pt x="24" y="5"/>
                      <a:pt x="25" y="5"/>
                    </a:cubicBezTo>
                    <a:cubicBezTo>
                      <a:pt x="27" y="6"/>
                      <a:pt x="28" y="5"/>
                      <a:pt x="28" y="7"/>
                    </a:cubicBezTo>
                    <a:cubicBezTo>
                      <a:pt x="28" y="9"/>
                      <a:pt x="37" y="5"/>
                      <a:pt x="30" y="11"/>
                    </a:cubicBezTo>
                    <a:cubicBezTo>
                      <a:pt x="26" y="14"/>
                      <a:pt x="25" y="11"/>
                      <a:pt x="25" y="17"/>
                    </a:cubicBezTo>
                    <a:cubicBezTo>
                      <a:pt x="25" y="20"/>
                      <a:pt x="29" y="21"/>
                      <a:pt x="32" y="21"/>
                    </a:cubicBezTo>
                    <a:cubicBezTo>
                      <a:pt x="37" y="21"/>
                      <a:pt x="39" y="19"/>
                      <a:pt x="44" y="19"/>
                    </a:cubicBezTo>
                    <a:cubicBezTo>
                      <a:pt x="45" y="19"/>
                      <a:pt x="48" y="19"/>
                      <a:pt x="48" y="22"/>
                    </a:cubicBezTo>
                    <a:cubicBezTo>
                      <a:pt x="48" y="23"/>
                      <a:pt x="47" y="24"/>
                      <a:pt x="47" y="26"/>
                    </a:cubicBezTo>
                    <a:cubicBezTo>
                      <a:pt x="47" y="29"/>
                      <a:pt x="50" y="32"/>
                      <a:pt x="53" y="32"/>
                    </a:cubicBezTo>
                    <a:cubicBezTo>
                      <a:pt x="57" y="32"/>
                      <a:pt x="60" y="30"/>
                      <a:pt x="60" y="25"/>
                    </a:cubicBezTo>
                    <a:cubicBezTo>
                      <a:pt x="60" y="22"/>
                      <a:pt x="60" y="19"/>
                      <a:pt x="60" y="17"/>
                    </a:cubicBezTo>
                    <a:cubicBezTo>
                      <a:pt x="60" y="13"/>
                      <a:pt x="63" y="10"/>
                      <a:pt x="65" y="8"/>
                    </a:cubicBezTo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gray">
              <a:xfrm>
                <a:off x="2359" y="2636"/>
                <a:ext cx="163" cy="103"/>
              </a:xfrm>
              <a:custGeom>
                <a:avLst/>
                <a:gdLst>
                  <a:gd name="T0" fmla="*/ 0 w 33"/>
                  <a:gd name="T1" fmla="*/ 59 h 21"/>
                  <a:gd name="T2" fmla="*/ 49 w 33"/>
                  <a:gd name="T3" fmla="*/ 10 h 21"/>
                  <a:gd name="T4" fmla="*/ 69 w 33"/>
                  <a:gd name="T5" fmla="*/ 10 h 21"/>
                  <a:gd name="T6" fmla="*/ 104 w 33"/>
                  <a:gd name="T7" fmla="*/ 0 h 21"/>
                  <a:gd name="T8" fmla="*/ 153 w 33"/>
                  <a:gd name="T9" fmla="*/ 25 h 21"/>
                  <a:gd name="T10" fmla="*/ 163 w 33"/>
                  <a:gd name="T11" fmla="*/ 34 h 21"/>
                  <a:gd name="T12" fmla="*/ 148 w 33"/>
                  <a:gd name="T13" fmla="*/ 64 h 21"/>
                  <a:gd name="T14" fmla="*/ 109 w 33"/>
                  <a:gd name="T15" fmla="*/ 59 h 21"/>
                  <a:gd name="T16" fmla="*/ 89 w 33"/>
                  <a:gd name="T17" fmla="*/ 88 h 21"/>
                  <a:gd name="T18" fmla="*/ 89 w 33"/>
                  <a:gd name="T19" fmla="*/ 93 h 21"/>
                  <a:gd name="T20" fmla="*/ 64 w 33"/>
                  <a:gd name="T21" fmla="*/ 98 h 21"/>
                  <a:gd name="T22" fmla="*/ 25 w 33"/>
                  <a:gd name="T23" fmla="*/ 88 h 21"/>
                  <a:gd name="T24" fmla="*/ 15 w 33"/>
                  <a:gd name="T25" fmla="*/ 74 h 21"/>
                  <a:gd name="T26" fmla="*/ 0 w 33"/>
                  <a:gd name="T27" fmla="*/ 64 h 21"/>
                  <a:gd name="T28" fmla="*/ 0 w 33"/>
                  <a:gd name="T29" fmla="*/ 64 h 21"/>
                  <a:gd name="T30" fmla="*/ 0 w 33"/>
                  <a:gd name="T31" fmla="*/ 59 h 21"/>
                  <a:gd name="T32" fmla="*/ 0 w 33"/>
                  <a:gd name="T33" fmla="*/ 59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1"/>
                  <a:gd name="T53" fmla="*/ 33 w 3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1">
                    <a:moveTo>
                      <a:pt x="0" y="12"/>
                    </a:moveTo>
                    <a:cubicBezTo>
                      <a:pt x="2" y="10"/>
                      <a:pt x="8" y="2"/>
                      <a:pt x="10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6" y="2"/>
                      <a:pt x="18" y="0"/>
                      <a:pt x="21" y="0"/>
                    </a:cubicBezTo>
                    <a:cubicBezTo>
                      <a:pt x="22" y="6"/>
                      <a:pt x="23" y="6"/>
                      <a:pt x="31" y="5"/>
                    </a:cubicBezTo>
                    <a:cubicBezTo>
                      <a:pt x="32" y="5"/>
                      <a:pt x="33" y="6"/>
                      <a:pt x="33" y="7"/>
                    </a:cubicBezTo>
                    <a:cubicBezTo>
                      <a:pt x="33" y="10"/>
                      <a:pt x="31" y="11"/>
                      <a:pt x="30" y="13"/>
                    </a:cubicBezTo>
                    <a:cubicBezTo>
                      <a:pt x="29" y="14"/>
                      <a:pt x="24" y="10"/>
                      <a:pt x="22" y="12"/>
                    </a:cubicBezTo>
                    <a:cubicBezTo>
                      <a:pt x="22" y="12"/>
                      <a:pt x="18" y="16"/>
                      <a:pt x="18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8" y="21"/>
                      <a:pt x="15" y="20"/>
                      <a:pt x="13" y="20"/>
                    </a:cubicBezTo>
                    <a:cubicBezTo>
                      <a:pt x="11" y="18"/>
                      <a:pt x="7" y="19"/>
                      <a:pt x="5" y="18"/>
                    </a:cubicBezTo>
                    <a:cubicBezTo>
                      <a:pt x="4" y="18"/>
                      <a:pt x="4" y="16"/>
                      <a:pt x="3" y="15"/>
                    </a:cubicBezTo>
                    <a:cubicBezTo>
                      <a:pt x="2" y="14"/>
                      <a:pt x="1" y="13"/>
                      <a:pt x="0" y="13"/>
                    </a:cubicBezTo>
                    <a:lnTo>
                      <a:pt x="0" y="12"/>
                    </a:lnTo>
                  </a:path>
                </a:pathLst>
              </a:custGeom>
              <a:grp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gray">
              <a:xfrm>
                <a:off x="1364" y="1763"/>
                <a:ext cx="433" cy="444"/>
              </a:xfrm>
              <a:custGeom>
                <a:avLst/>
                <a:gdLst>
                  <a:gd name="T0" fmla="*/ 290 w 88"/>
                  <a:gd name="T1" fmla="*/ 444 h 90"/>
                  <a:gd name="T2" fmla="*/ 256 w 88"/>
                  <a:gd name="T3" fmla="*/ 444 h 90"/>
                  <a:gd name="T4" fmla="*/ 231 w 88"/>
                  <a:gd name="T5" fmla="*/ 434 h 90"/>
                  <a:gd name="T6" fmla="*/ 212 w 88"/>
                  <a:gd name="T7" fmla="*/ 444 h 90"/>
                  <a:gd name="T8" fmla="*/ 207 w 88"/>
                  <a:gd name="T9" fmla="*/ 424 h 90"/>
                  <a:gd name="T10" fmla="*/ 212 w 88"/>
                  <a:gd name="T11" fmla="*/ 405 h 90"/>
                  <a:gd name="T12" fmla="*/ 192 w 88"/>
                  <a:gd name="T13" fmla="*/ 390 h 90"/>
                  <a:gd name="T14" fmla="*/ 177 w 88"/>
                  <a:gd name="T15" fmla="*/ 360 h 90"/>
                  <a:gd name="T16" fmla="*/ 148 w 88"/>
                  <a:gd name="T17" fmla="*/ 316 h 90"/>
                  <a:gd name="T18" fmla="*/ 128 w 88"/>
                  <a:gd name="T19" fmla="*/ 321 h 90"/>
                  <a:gd name="T20" fmla="*/ 113 w 88"/>
                  <a:gd name="T21" fmla="*/ 316 h 90"/>
                  <a:gd name="T22" fmla="*/ 89 w 88"/>
                  <a:gd name="T23" fmla="*/ 335 h 90"/>
                  <a:gd name="T24" fmla="*/ 64 w 88"/>
                  <a:gd name="T25" fmla="*/ 335 h 90"/>
                  <a:gd name="T26" fmla="*/ 49 w 88"/>
                  <a:gd name="T27" fmla="*/ 370 h 90"/>
                  <a:gd name="T28" fmla="*/ 30 w 88"/>
                  <a:gd name="T29" fmla="*/ 400 h 90"/>
                  <a:gd name="T30" fmla="*/ 15 w 88"/>
                  <a:gd name="T31" fmla="*/ 429 h 90"/>
                  <a:gd name="T32" fmla="*/ 0 w 88"/>
                  <a:gd name="T33" fmla="*/ 395 h 90"/>
                  <a:gd name="T34" fmla="*/ 10 w 88"/>
                  <a:gd name="T35" fmla="*/ 390 h 90"/>
                  <a:gd name="T36" fmla="*/ 20 w 88"/>
                  <a:gd name="T37" fmla="*/ 345 h 90"/>
                  <a:gd name="T38" fmla="*/ 25 w 88"/>
                  <a:gd name="T39" fmla="*/ 335 h 90"/>
                  <a:gd name="T40" fmla="*/ 25 w 88"/>
                  <a:gd name="T41" fmla="*/ 335 h 90"/>
                  <a:gd name="T42" fmla="*/ 49 w 88"/>
                  <a:gd name="T43" fmla="*/ 301 h 90"/>
                  <a:gd name="T44" fmla="*/ 49 w 88"/>
                  <a:gd name="T45" fmla="*/ 301 h 90"/>
                  <a:gd name="T46" fmla="*/ 49 w 88"/>
                  <a:gd name="T47" fmla="*/ 276 h 90"/>
                  <a:gd name="T48" fmla="*/ 64 w 88"/>
                  <a:gd name="T49" fmla="*/ 247 h 90"/>
                  <a:gd name="T50" fmla="*/ 69 w 88"/>
                  <a:gd name="T51" fmla="*/ 207 h 90"/>
                  <a:gd name="T52" fmla="*/ 103 w 88"/>
                  <a:gd name="T53" fmla="*/ 187 h 90"/>
                  <a:gd name="T54" fmla="*/ 128 w 88"/>
                  <a:gd name="T55" fmla="*/ 143 h 90"/>
                  <a:gd name="T56" fmla="*/ 153 w 88"/>
                  <a:gd name="T57" fmla="*/ 128 h 90"/>
                  <a:gd name="T58" fmla="*/ 187 w 88"/>
                  <a:gd name="T59" fmla="*/ 74 h 90"/>
                  <a:gd name="T60" fmla="*/ 207 w 88"/>
                  <a:gd name="T61" fmla="*/ 0 h 90"/>
                  <a:gd name="T62" fmla="*/ 217 w 88"/>
                  <a:gd name="T63" fmla="*/ 10 h 90"/>
                  <a:gd name="T64" fmla="*/ 226 w 88"/>
                  <a:gd name="T65" fmla="*/ 0 h 90"/>
                  <a:gd name="T66" fmla="*/ 266 w 88"/>
                  <a:gd name="T67" fmla="*/ 69 h 90"/>
                  <a:gd name="T68" fmla="*/ 315 w 88"/>
                  <a:gd name="T69" fmla="*/ 109 h 90"/>
                  <a:gd name="T70" fmla="*/ 379 w 88"/>
                  <a:gd name="T71" fmla="*/ 89 h 90"/>
                  <a:gd name="T72" fmla="*/ 428 w 88"/>
                  <a:gd name="T73" fmla="*/ 109 h 90"/>
                  <a:gd name="T74" fmla="*/ 428 w 88"/>
                  <a:gd name="T75" fmla="*/ 109 h 90"/>
                  <a:gd name="T76" fmla="*/ 428 w 88"/>
                  <a:gd name="T77" fmla="*/ 153 h 90"/>
                  <a:gd name="T78" fmla="*/ 428 w 88"/>
                  <a:gd name="T79" fmla="*/ 153 h 90"/>
                  <a:gd name="T80" fmla="*/ 379 w 88"/>
                  <a:gd name="T81" fmla="*/ 192 h 90"/>
                  <a:gd name="T82" fmla="*/ 354 w 88"/>
                  <a:gd name="T83" fmla="*/ 207 h 90"/>
                  <a:gd name="T84" fmla="*/ 315 w 88"/>
                  <a:gd name="T85" fmla="*/ 227 h 90"/>
                  <a:gd name="T86" fmla="*/ 354 w 88"/>
                  <a:gd name="T87" fmla="*/ 266 h 90"/>
                  <a:gd name="T88" fmla="*/ 354 w 88"/>
                  <a:gd name="T89" fmla="*/ 266 h 90"/>
                  <a:gd name="T90" fmla="*/ 354 w 88"/>
                  <a:gd name="T91" fmla="*/ 311 h 90"/>
                  <a:gd name="T92" fmla="*/ 354 w 88"/>
                  <a:gd name="T93" fmla="*/ 311 h 90"/>
                  <a:gd name="T94" fmla="*/ 364 w 88"/>
                  <a:gd name="T95" fmla="*/ 340 h 90"/>
                  <a:gd name="T96" fmla="*/ 335 w 88"/>
                  <a:gd name="T97" fmla="*/ 385 h 90"/>
                  <a:gd name="T98" fmla="*/ 315 w 88"/>
                  <a:gd name="T99" fmla="*/ 409 h 90"/>
                  <a:gd name="T100" fmla="*/ 295 w 88"/>
                  <a:gd name="T101" fmla="*/ 444 h 90"/>
                  <a:gd name="T102" fmla="*/ 295 w 88"/>
                  <a:gd name="T103" fmla="*/ 444 h 90"/>
                  <a:gd name="T104" fmla="*/ 290 w 88"/>
                  <a:gd name="T105" fmla="*/ 444 h 90"/>
                  <a:gd name="T106" fmla="*/ 290 w 88"/>
                  <a:gd name="T107" fmla="*/ 444 h 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8"/>
                  <a:gd name="T163" fmla="*/ 0 h 90"/>
                  <a:gd name="T164" fmla="*/ 88 w 88"/>
                  <a:gd name="T165" fmla="*/ 90 h 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8" h="90">
                    <a:moveTo>
                      <a:pt x="59" y="90"/>
                    </a:moveTo>
                    <a:cubicBezTo>
                      <a:pt x="56" y="88"/>
                      <a:pt x="54" y="90"/>
                      <a:pt x="52" y="90"/>
                    </a:cubicBezTo>
                    <a:cubicBezTo>
                      <a:pt x="51" y="90"/>
                      <a:pt x="50" y="88"/>
                      <a:pt x="47" y="88"/>
                    </a:cubicBezTo>
                    <a:cubicBezTo>
                      <a:pt x="46" y="88"/>
                      <a:pt x="45" y="90"/>
                      <a:pt x="43" y="90"/>
                    </a:cubicBezTo>
                    <a:cubicBezTo>
                      <a:pt x="42" y="90"/>
                      <a:pt x="42" y="87"/>
                      <a:pt x="42" y="86"/>
                    </a:cubicBezTo>
                    <a:cubicBezTo>
                      <a:pt x="42" y="84"/>
                      <a:pt x="43" y="84"/>
                      <a:pt x="43" y="82"/>
                    </a:cubicBezTo>
                    <a:cubicBezTo>
                      <a:pt x="43" y="79"/>
                      <a:pt x="40" y="80"/>
                      <a:pt x="39" y="79"/>
                    </a:cubicBezTo>
                    <a:cubicBezTo>
                      <a:pt x="36" y="78"/>
                      <a:pt x="37" y="74"/>
                      <a:pt x="36" y="73"/>
                    </a:cubicBezTo>
                    <a:cubicBezTo>
                      <a:pt x="35" y="70"/>
                      <a:pt x="33" y="64"/>
                      <a:pt x="30" y="64"/>
                    </a:cubicBezTo>
                    <a:cubicBezTo>
                      <a:pt x="28" y="64"/>
                      <a:pt x="28" y="65"/>
                      <a:pt x="26" y="65"/>
                    </a:cubicBezTo>
                    <a:cubicBezTo>
                      <a:pt x="25" y="65"/>
                      <a:pt x="24" y="64"/>
                      <a:pt x="23" y="64"/>
                    </a:cubicBezTo>
                    <a:cubicBezTo>
                      <a:pt x="19" y="64"/>
                      <a:pt x="20" y="67"/>
                      <a:pt x="18" y="68"/>
                    </a:cubicBezTo>
                    <a:cubicBezTo>
                      <a:pt x="16" y="69"/>
                      <a:pt x="15" y="68"/>
                      <a:pt x="13" y="68"/>
                    </a:cubicBezTo>
                    <a:cubicBezTo>
                      <a:pt x="10" y="70"/>
                      <a:pt x="10" y="72"/>
                      <a:pt x="10" y="75"/>
                    </a:cubicBezTo>
                    <a:cubicBezTo>
                      <a:pt x="10" y="79"/>
                      <a:pt x="7" y="79"/>
                      <a:pt x="6" y="81"/>
                    </a:cubicBezTo>
                    <a:cubicBezTo>
                      <a:pt x="4" y="83"/>
                      <a:pt x="6" y="87"/>
                      <a:pt x="3" y="87"/>
                    </a:cubicBezTo>
                    <a:cubicBezTo>
                      <a:pt x="2" y="84"/>
                      <a:pt x="0" y="82"/>
                      <a:pt x="0" y="80"/>
                    </a:cubicBezTo>
                    <a:cubicBezTo>
                      <a:pt x="0" y="78"/>
                      <a:pt x="1" y="79"/>
                      <a:pt x="2" y="79"/>
                    </a:cubicBezTo>
                    <a:cubicBezTo>
                      <a:pt x="5" y="77"/>
                      <a:pt x="1" y="73"/>
                      <a:pt x="4" y="70"/>
                    </a:cubicBezTo>
                    <a:cubicBezTo>
                      <a:pt x="4" y="70"/>
                      <a:pt x="5" y="69"/>
                      <a:pt x="5" y="68"/>
                    </a:cubicBezTo>
                    <a:lnTo>
                      <a:pt x="10" y="61"/>
                    </a:lnTo>
                    <a:cubicBezTo>
                      <a:pt x="11" y="60"/>
                      <a:pt x="10" y="58"/>
                      <a:pt x="10" y="56"/>
                    </a:cubicBezTo>
                    <a:cubicBezTo>
                      <a:pt x="10" y="53"/>
                      <a:pt x="12" y="51"/>
                      <a:pt x="13" y="50"/>
                    </a:cubicBezTo>
                    <a:cubicBezTo>
                      <a:pt x="13" y="47"/>
                      <a:pt x="13" y="44"/>
                      <a:pt x="14" y="42"/>
                    </a:cubicBezTo>
                    <a:cubicBezTo>
                      <a:pt x="15" y="39"/>
                      <a:pt x="19" y="39"/>
                      <a:pt x="21" y="38"/>
                    </a:cubicBezTo>
                    <a:cubicBezTo>
                      <a:pt x="25" y="36"/>
                      <a:pt x="25" y="33"/>
                      <a:pt x="26" y="29"/>
                    </a:cubicBezTo>
                    <a:cubicBezTo>
                      <a:pt x="27" y="27"/>
                      <a:pt x="29" y="27"/>
                      <a:pt x="31" y="26"/>
                    </a:cubicBezTo>
                    <a:cubicBezTo>
                      <a:pt x="34" y="23"/>
                      <a:pt x="36" y="19"/>
                      <a:pt x="38" y="15"/>
                    </a:cubicBezTo>
                    <a:cubicBezTo>
                      <a:pt x="40" y="10"/>
                      <a:pt x="38" y="5"/>
                      <a:pt x="42" y="0"/>
                    </a:cubicBezTo>
                    <a:cubicBezTo>
                      <a:pt x="43" y="1"/>
                      <a:pt x="43" y="2"/>
                      <a:pt x="44" y="2"/>
                    </a:cubicBezTo>
                    <a:cubicBezTo>
                      <a:pt x="45" y="2"/>
                      <a:pt x="46" y="1"/>
                      <a:pt x="46" y="0"/>
                    </a:cubicBezTo>
                    <a:cubicBezTo>
                      <a:pt x="46" y="5"/>
                      <a:pt x="52" y="8"/>
                      <a:pt x="54" y="14"/>
                    </a:cubicBezTo>
                    <a:cubicBezTo>
                      <a:pt x="57" y="14"/>
                      <a:pt x="59" y="22"/>
                      <a:pt x="64" y="22"/>
                    </a:cubicBezTo>
                    <a:cubicBezTo>
                      <a:pt x="74" y="23"/>
                      <a:pt x="72" y="18"/>
                      <a:pt x="77" y="18"/>
                    </a:cubicBezTo>
                    <a:cubicBezTo>
                      <a:pt x="81" y="18"/>
                      <a:pt x="83" y="19"/>
                      <a:pt x="87" y="22"/>
                    </a:cubicBezTo>
                    <a:lnTo>
                      <a:pt x="87" y="31"/>
                    </a:lnTo>
                    <a:cubicBezTo>
                      <a:pt x="88" y="38"/>
                      <a:pt x="83" y="39"/>
                      <a:pt x="77" y="39"/>
                    </a:cubicBezTo>
                    <a:cubicBezTo>
                      <a:pt x="75" y="39"/>
                      <a:pt x="74" y="41"/>
                      <a:pt x="72" y="42"/>
                    </a:cubicBezTo>
                    <a:cubicBezTo>
                      <a:pt x="69" y="42"/>
                      <a:pt x="64" y="41"/>
                      <a:pt x="64" y="46"/>
                    </a:cubicBezTo>
                    <a:cubicBezTo>
                      <a:pt x="64" y="51"/>
                      <a:pt x="70" y="50"/>
                      <a:pt x="72" y="54"/>
                    </a:cubicBezTo>
                    <a:lnTo>
                      <a:pt x="72" y="63"/>
                    </a:lnTo>
                    <a:cubicBezTo>
                      <a:pt x="73" y="64"/>
                      <a:pt x="74" y="67"/>
                      <a:pt x="74" y="69"/>
                    </a:cubicBezTo>
                    <a:cubicBezTo>
                      <a:pt x="74" y="73"/>
                      <a:pt x="69" y="74"/>
                      <a:pt x="68" y="78"/>
                    </a:cubicBezTo>
                    <a:cubicBezTo>
                      <a:pt x="67" y="79"/>
                      <a:pt x="65" y="83"/>
                      <a:pt x="64" y="83"/>
                    </a:cubicBezTo>
                    <a:cubicBezTo>
                      <a:pt x="63" y="85"/>
                      <a:pt x="60" y="86"/>
                      <a:pt x="60" y="90"/>
                    </a:cubicBezTo>
                    <a:lnTo>
                      <a:pt x="59" y="90"/>
                    </a:lnTo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gray">
              <a:xfrm>
                <a:off x="1373" y="398"/>
                <a:ext cx="1489" cy="3037"/>
              </a:xfrm>
              <a:custGeom>
                <a:avLst/>
                <a:gdLst>
                  <a:gd name="T0" fmla="*/ 222 w 302"/>
                  <a:gd name="T1" fmla="*/ 2204 h 616"/>
                  <a:gd name="T2" fmla="*/ 370 w 302"/>
                  <a:gd name="T3" fmla="*/ 2145 h 616"/>
                  <a:gd name="T4" fmla="*/ 394 w 302"/>
                  <a:gd name="T5" fmla="*/ 2046 h 616"/>
                  <a:gd name="T6" fmla="*/ 390 w 302"/>
                  <a:gd name="T7" fmla="*/ 1888 h 616"/>
                  <a:gd name="T8" fmla="*/ 483 w 302"/>
                  <a:gd name="T9" fmla="*/ 1893 h 616"/>
                  <a:gd name="T10" fmla="*/ 414 w 302"/>
                  <a:gd name="T11" fmla="*/ 1804 h 616"/>
                  <a:gd name="T12" fmla="*/ 325 w 302"/>
                  <a:gd name="T13" fmla="*/ 1750 h 616"/>
                  <a:gd name="T14" fmla="*/ 345 w 302"/>
                  <a:gd name="T15" fmla="*/ 1632 h 616"/>
                  <a:gd name="T16" fmla="*/ 370 w 302"/>
                  <a:gd name="T17" fmla="*/ 1558 h 616"/>
                  <a:gd name="T18" fmla="*/ 419 w 302"/>
                  <a:gd name="T19" fmla="*/ 1474 h 616"/>
                  <a:gd name="T20" fmla="*/ 217 w 302"/>
                  <a:gd name="T21" fmla="*/ 1366 h 616"/>
                  <a:gd name="T22" fmla="*/ 306 w 302"/>
                  <a:gd name="T23" fmla="*/ 1297 h 616"/>
                  <a:gd name="T24" fmla="*/ 350 w 302"/>
                  <a:gd name="T25" fmla="*/ 1188 h 616"/>
                  <a:gd name="T26" fmla="*/ 370 w 302"/>
                  <a:gd name="T27" fmla="*/ 1065 h 616"/>
                  <a:gd name="T28" fmla="*/ 325 w 302"/>
                  <a:gd name="T29" fmla="*/ 883 h 616"/>
                  <a:gd name="T30" fmla="*/ 335 w 302"/>
                  <a:gd name="T31" fmla="*/ 818 h 616"/>
                  <a:gd name="T32" fmla="*/ 286 w 302"/>
                  <a:gd name="T33" fmla="*/ 705 h 616"/>
                  <a:gd name="T34" fmla="*/ 202 w 302"/>
                  <a:gd name="T35" fmla="*/ 577 h 616"/>
                  <a:gd name="T36" fmla="*/ 143 w 302"/>
                  <a:gd name="T37" fmla="*/ 473 h 616"/>
                  <a:gd name="T38" fmla="*/ 133 w 302"/>
                  <a:gd name="T39" fmla="*/ 340 h 616"/>
                  <a:gd name="T40" fmla="*/ 84 w 302"/>
                  <a:gd name="T41" fmla="*/ 296 h 616"/>
                  <a:gd name="T42" fmla="*/ 49 w 302"/>
                  <a:gd name="T43" fmla="*/ 261 h 616"/>
                  <a:gd name="T44" fmla="*/ 0 w 302"/>
                  <a:gd name="T45" fmla="*/ 158 h 616"/>
                  <a:gd name="T46" fmla="*/ 705 w 302"/>
                  <a:gd name="T47" fmla="*/ 0 h 616"/>
                  <a:gd name="T48" fmla="*/ 745 w 302"/>
                  <a:gd name="T49" fmla="*/ 528 h 616"/>
                  <a:gd name="T50" fmla="*/ 784 w 302"/>
                  <a:gd name="T51" fmla="*/ 606 h 616"/>
                  <a:gd name="T52" fmla="*/ 833 w 302"/>
                  <a:gd name="T53" fmla="*/ 661 h 616"/>
                  <a:gd name="T54" fmla="*/ 897 w 302"/>
                  <a:gd name="T55" fmla="*/ 774 h 616"/>
                  <a:gd name="T56" fmla="*/ 986 w 302"/>
                  <a:gd name="T57" fmla="*/ 818 h 616"/>
                  <a:gd name="T58" fmla="*/ 1040 w 302"/>
                  <a:gd name="T59" fmla="*/ 912 h 616"/>
                  <a:gd name="T60" fmla="*/ 1183 w 302"/>
                  <a:gd name="T61" fmla="*/ 1045 h 616"/>
                  <a:gd name="T62" fmla="*/ 1277 w 302"/>
                  <a:gd name="T63" fmla="*/ 1173 h 616"/>
                  <a:gd name="T64" fmla="*/ 1440 w 302"/>
                  <a:gd name="T65" fmla="*/ 1242 h 616"/>
                  <a:gd name="T66" fmla="*/ 1474 w 302"/>
                  <a:gd name="T67" fmla="*/ 1351 h 616"/>
                  <a:gd name="T68" fmla="*/ 1469 w 302"/>
                  <a:gd name="T69" fmla="*/ 1484 h 616"/>
                  <a:gd name="T70" fmla="*/ 1361 w 302"/>
                  <a:gd name="T71" fmla="*/ 1523 h 616"/>
                  <a:gd name="T72" fmla="*/ 1223 w 302"/>
                  <a:gd name="T73" fmla="*/ 1538 h 616"/>
                  <a:gd name="T74" fmla="*/ 1104 w 302"/>
                  <a:gd name="T75" fmla="*/ 1499 h 616"/>
                  <a:gd name="T76" fmla="*/ 1075 w 302"/>
                  <a:gd name="T77" fmla="*/ 1568 h 616"/>
                  <a:gd name="T78" fmla="*/ 1208 w 302"/>
                  <a:gd name="T79" fmla="*/ 1588 h 616"/>
                  <a:gd name="T80" fmla="*/ 1178 w 302"/>
                  <a:gd name="T81" fmla="*/ 1775 h 616"/>
                  <a:gd name="T82" fmla="*/ 1075 w 302"/>
                  <a:gd name="T83" fmla="*/ 1908 h 616"/>
                  <a:gd name="T84" fmla="*/ 971 w 302"/>
                  <a:gd name="T85" fmla="*/ 1854 h 616"/>
                  <a:gd name="T86" fmla="*/ 937 w 302"/>
                  <a:gd name="T87" fmla="*/ 1775 h 616"/>
                  <a:gd name="T88" fmla="*/ 848 w 302"/>
                  <a:gd name="T89" fmla="*/ 1785 h 616"/>
                  <a:gd name="T90" fmla="*/ 912 w 302"/>
                  <a:gd name="T91" fmla="*/ 2026 h 616"/>
                  <a:gd name="T92" fmla="*/ 947 w 302"/>
                  <a:gd name="T93" fmla="*/ 2174 h 616"/>
                  <a:gd name="T94" fmla="*/ 1001 w 302"/>
                  <a:gd name="T95" fmla="*/ 2312 h 616"/>
                  <a:gd name="T96" fmla="*/ 1080 w 302"/>
                  <a:gd name="T97" fmla="*/ 2357 h 616"/>
                  <a:gd name="T98" fmla="*/ 1238 w 302"/>
                  <a:gd name="T99" fmla="*/ 2574 h 616"/>
                  <a:gd name="T100" fmla="*/ 1356 w 302"/>
                  <a:gd name="T101" fmla="*/ 2652 h 616"/>
                  <a:gd name="T102" fmla="*/ 1341 w 302"/>
                  <a:gd name="T103" fmla="*/ 2721 h 616"/>
                  <a:gd name="T104" fmla="*/ 1415 w 302"/>
                  <a:gd name="T105" fmla="*/ 2988 h 616"/>
                  <a:gd name="T106" fmla="*/ 1346 w 302"/>
                  <a:gd name="T107" fmla="*/ 2983 h 616"/>
                  <a:gd name="T108" fmla="*/ 1228 w 302"/>
                  <a:gd name="T109" fmla="*/ 2919 h 616"/>
                  <a:gd name="T110" fmla="*/ 276 w 302"/>
                  <a:gd name="T111" fmla="*/ 2347 h 6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2"/>
                  <a:gd name="T169" fmla="*/ 0 h 616"/>
                  <a:gd name="T170" fmla="*/ 302 w 302"/>
                  <a:gd name="T171" fmla="*/ 616 h 6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2" h="616">
                    <a:moveTo>
                      <a:pt x="56" y="476"/>
                    </a:moveTo>
                    <a:cubicBezTo>
                      <a:pt x="55" y="471"/>
                      <a:pt x="53" y="462"/>
                      <a:pt x="52" y="460"/>
                    </a:cubicBezTo>
                    <a:cubicBezTo>
                      <a:pt x="49" y="456"/>
                      <a:pt x="49" y="455"/>
                      <a:pt x="48" y="452"/>
                    </a:cubicBezTo>
                    <a:cubicBezTo>
                      <a:pt x="44" y="451"/>
                      <a:pt x="47" y="449"/>
                      <a:pt x="45" y="447"/>
                    </a:cubicBezTo>
                    <a:cubicBezTo>
                      <a:pt x="43" y="444"/>
                      <a:pt x="46" y="442"/>
                      <a:pt x="46" y="442"/>
                    </a:cubicBezTo>
                    <a:cubicBezTo>
                      <a:pt x="48" y="440"/>
                      <a:pt x="51" y="441"/>
                      <a:pt x="54" y="441"/>
                    </a:cubicBezTo>
                    <a:cubicBezTo>
                      <a:pt x="58" y="441"/>
                      <a:pt x="60" y="440"/>
                      <a:pt x="64" y="439"/>
                    </a:cubicBezTo>
                    <a:cubicBezTo>
                      <a:pt x="68" y="438"/>
                      <a:pt x="72" y="436"/>
                      <a:pt x="75" y="435"/>
                    </a:cubicBezTo>
                    <a:cubicBezTo>
                      <a:pt x="78" y="434"/>
                      <a:pt x="75" y="431"/>
                      <a:pt x="77" y="430"/>
                    </a:cubicBezTo>
                    <a:cubicBezTo>
                      <a:pt x="78" y="429"/>
                      <a:pt x="81" y="428"/>
                      <a:pt x="81" y="425"/>
                    </a:cubicBezTo>
                    <a:cubicBezTo>
                      <a:pt x="81" y="423"/>
                      <a:pt x="79" y="421"/>
                      <a:pt x="79" y="418"/>
                    </a:cubicBezTo>
                    <a:cubicBezTo>
                      <a:pt x="79" y="417"/>
                      <a:pt x="80" y="416"/>
                      <a:pt x="80" y="415"/>
                    </a:cubicBezTo>
                    <a:cubicBezTo>
                      <a:pt x="80" y="412"/>
                      <a:pt x="78" y="408"/>
                      <a:pt x="78" y="403"/>
                    </a:cubicBezTo>
                    <a:cubicBezTo>
                      <a:pt x="78" y="399"/>
                      <a:pt x="75" y="393"/>
                      <a:pt x="75" y="393"/>
                    </a:cubicBezTo>
                    <a:cubicBezTo>
                      <a:pt x="75" y="392"/>
                      <a:pt x="78" y="389"/>
                      <a:pt x="79" y="388"/>
                    </a:cubicBezTo>
                    <a:cubicBezTo>
                      <a:pt x="80" y="387"/>
                      <a:pt x="79" y="385"/>
                      <a:pt x="79" y="383"/>
                    </a:cubicBezTo>
                    <a:cubicBezTo>
                      <a:pt x="79" y="381"/>
                      <a:pt x="84" y="375"/>
                      <a:pt x="86" y="375"/>
                    </a:cubicBezTo>
                    <a:cubicBezTo>
                      <a:pt x="87" y="375"/>
                      <a:pt x="87" y="378"/>
                      <a:pt x="87" y="378"/>
                    </a:cubicBezTo>
                    <a:cubicBezTo>
                      <a:pt x="89" y="380"/>
                      <a:pt x="90" y="378"/>
                      <a:pt x="91" y="378"/>
                    </a:cubicBezTo>
                    <a:cubicBezTo>
                      <a:pt x="95" y="379"/>
                      <a:pt x="94" y="384"/>
                      <a:pt x="98" y="384"/>
                    </a:cubicBezTo>
                    <a:cubicBezTo>
                      <a:pt x="100" y="384"/>
                      <a:pt x="100" y="383"/>
                      <a:pt x="100" y="381"/>
                    </a:cubicBezTo>
                    <a:cubicBezTo>
                      <a:pt x="100" y="376"/>
                      <a:pt x="96" y="376"/>
                      <a:pt x="95" y="371"/>
                    </a:cubicBezTo>
                    <a:cubicBezTo>
                      <a:pt x="92" y="371"/>
                      <a:pt x="93" y="369"/>
                      <a:pt x="92" y="368"/>
                    </a:cubicBezTo>
                    <a:cubicBezTo>
                      <a:pt x="90" y="367"/>
                      <a:pt x="85" y="367"/>
                      <a:pt x="84" y="366"/>
                    </a:cubicBezTo>
                    <a:cubicBezTo>
                      <a:pt x="83" y="368"/>
                      <a:pt x="81" y="369"/>
                      <a:pt x="79" y="369"/>
                    </a:cubicBezTo>
                    <a:cubicBezTo>
                      <a:pt x="77" y="369"/>
                      <a:pt x="58" y="368"/>
                      <a:pt x="58" y="367"/>
                    </a:cubicBezTo>
                    <a:cubicBezTo>
                      <a:pt x="58" y="363"/>
                      <a:pt x="61" y="362"/>
                      <a:pt x="62" y="360"/>
                    </a:cubicBezTo>
                    <a:cubicBezTo>
                      <a:pt x="63" y="360"/>
                      <a:pt x="65" y="356"/>
                      <a:pt x="66" y="355"/>
                    </a:cubicBezTo>
                    <a:cubicBezTo>
                      <a:pt x="67" y="351"/>
                      <a:pt x="72" y="350"/>
                      <a:pt x="72" y="346"/>
                    </a:cubicBezTo>
                    <a:cubicBezTo>
                      <a:pt x="72" y="344"/>
                      <a:pt x="71" y="341"/>
                      <a:pt x="70" y="340"/>
                    </a:cubicBezTo>
                    <a:lnTo>
                      <a:pt x="70" y="331"/>
                    </a:lnTo>
                    <a:cubicBezTo>
                      <a:pt x="68" y="327"/>
                      <a:pt x="62" y="328"/>
                      <a:pt x="62" y="323"/>
                    </a:cubicBezTo>
                    <a:cubicBezTo>
                      <a:pt x="62" y="318"/>
                      <a:pt x="67" y="319"/>
                      <a:pt x="70" y="319"/>
                    </a:cubicBezTo>
                    <a:cubicBezTo>
                      <a:pt x="72" y="318"/>
                      <a:pt x="73" y="316"/>
                      <a:pt x="75" y="316"/>
                    </a:cubicBezTo>
                    <a:cubicBezTo>
                      <a:pt x="81" y="316"/>
                      <a:pt x="86" y="315"/>
                      <a:pt x="85" y="308"/>
                    </a:cubicBezTo>
                    <a:lnTo>
                      <a:pt x="85" y="299"/>
                    </a:lnTo>
                    <a:cubicBezTo>
                      <a:pt x="81" y="296"/>
                      <a:pt x="79" y="295"/>
                      <a:pt x="75" y="295"/>
                    </a:cubicBezTo>
                    <a:cubicBezTo>
                      <a:pt x="70" y="295"/>
                      <a:pt x="72" y="300"/>
                      <a:pt x="62" y="299"/>
                    </a:cubicBezTo>
                    <a:cubicBezTo>
                      <a:pt x="57" y="299"/>
                      <a:pt x="55" y="291"/>
                      <a:pt x="52" y="291"/>
                    </a:cubicBezTo>
                    <a:cubicBezTo>
                      <a:pt x="50" y="285"/>
                      <a:pt x="44" y="282"/>
                      <a:pt x="44" y="277"/>
                    </a:cubicBezTo>
                    <a:cubicBezTo>
                      <a:pt x="44" y="275"/>
                      <a:pt x="45" y="274"/>
                      <a:pt x="45" y="273"/>
                    </a:cubicBezTo>
                    <a:cubicBezTo>
                      <a:pt x="47" y="272"/>
                      <a:pt x="49" y="275"/>
                      <a:pt x="49" y="272"/>
                    </a:cubicBezTo>
                    <a:cubicBezTo>
                      <a:pt x="50" y="269"/>
                      <a:pt x="55" y="269"/>
                      <a:pt x="59" y="268"/>
                    </a:cubicBezTo>
                    <a:cubicBezTo>
                      <a:pt x="62" y="268"/>
                      <a:pt x="62" y="266"/>
                      <a:pt x="62" y="263"/>
                    </a:cubicBezTo>
                    <a:cubicBezTo>
                      <a:pt x="62" y="261"/>
                      <a:pt x="60" y="260"/>
                      <a:pt x="60" y="257"/>
                    </a:cubicBezTo>
                    <a:cubicBezTo>
                      <a:pt x="60" y="252"/>
                      <a:pt x="64" y="253"/>
                      <a:pt x="65" y="251"/>
                    </a:cubicBezTo>
                    <a:cubicBezTo>
                      <a:pt x="66" y="248"/>
                      <a:pt x="65" y="246"/>
                      <a:pt x="66" y="243"/>
                    </a:cubicBezTo>
                    <a:cubicBezTo>
                      <a:pt x="66" y="242"/>
                      <a:pt x="70" y="242"/>
                      <a:pt x="71" y="241"/>
                    </a:cubicBezTo>
                    <a:cubicBezTo>
                      <a:pt x="74" y="237"/>
                      <a:pt x="74" y="231"/>
                      <a:pt x="74" y="223"/>
                    </a:cubicBezTo>
                    <a:lnTo>
                      <a:pt x="75" y="216"/>
                    </a:lnTo>
                    <a:cubicBezTo>
                      <a:pt x="77" y="211"/>
                      <a:pt x="73" y="213"/>
                      <a:pt x="72" y="208"/>
                    </a:cubicBezTo>
                    <a:cubicBezTo>
                      <a:pt x="72" y="206"/>
                      <a:pt x="74" y="204"/>
                      <a:pt x="74" y="201"/>
                    </a:cubicBezTo>
                    <a:cubicBezTo>
                      <a:pt x="74" y="193"/>
                      <a:pt x="68" y="184"/>
                      <a:pt x="66" y="179"/>
                    </a:cubicBezTo>
                    <a:lnTo>
                      <a:pt x="66" y="174"/>
                    </a:lnTo>
                    <a:cubicBezTo>
                      <a:pt x="69" y="174"/>
                      <a:pt x="70" y="172"/>
                      <a:pt x="70" y="169"/>
                    </a:cubicBezTo>
                    <a:cubicBezTo>
                      <a:pt x="70" y="168"/>
                      <a:pt x="68" y="166"/>
                      <a:pt x="68" y="166"/>
                    </a:cubicBezTo>
                    <a:cubicBezTo>
                      <a:pt x="66" y="163"/>
                      <a:pt x="67" y="161"/>
                      <a:pt x="67" y="161"/>
                    </a:cubicBezTo>
                    <a:cubicBezTo>
                      <a:pt x="68" y="153"/>
                      <a:pt x="64" y="166"/>
                      <a:pt x="62" y="158"/>
                    </a:cubicBezTo>
                    <a:cubicBezTo>
                      <a:pt x="60" y="156"/>
                      <a:pt x="59" y="154"/>
                      <a:pt x="59" y="152"/>
                    </a:cubicBezTo>
                    <a:cubicBezTo>
                      <a:pt x="59" y="150"/>
                      <a:pt x="59" y="144"/>
                      <a:pt x="58" y="143"/>
                    </a:cubicBezTo>
                    <a:cubicBezTo>
                      <a:pt x="57" y="140"/>
                      <a:pt x="54" y="139"/>
                      <a:pt x="52" y="138"/>
                    </a:cubicBezTo>
                    <a:cubicBezTo>
                      <a:pt x="52" y="138"/>
                      <a:pt x="51" y="139"/>
                      <a:pt x="50" y="139"/>
                    </a:cubicBezTo>
                    <a:cubicBezTo>
                      <a:pt x="45" y="139"/>
                      <a:pt x="43" y="127"/>
                      <a:pt x="43" y="124"/>
                    </a:cubicBezTo>
                    <a:cubicBezTo>
                      <a:pt x="42" y="121"/>
                      <a:pt x="42" y="118"/>
                      <a:pt x="41" y="117"/>
                    </a:cubicBezTo>
                    <a:cubicBezTo>
                      <a:pt x="39" y="117"/>
                      <a:pt x="38" y="118"/>
                      <a:pt x="37" y="117"/>
                    </a:cubicBezTo>
                    <a:cubicBezTo>
                      <a:pt x="35" y="117"/>
                      <a:pt x="35" y="116"/>
                      <a:pt x="34" y="115"/>
                    </a:cubicBezTo>
                    <a:cubicBezTo>
                      <a:pt x="33" y="112"/>
                      <a:pt x="34" y="108"/>
                      <a:pt x="33" y="105"/>
                    </a:cubicBezTo>
                    <a:cubicBezTo>
                      <a:pt x="32" y="101"/>
                      <a:pt x="30" y="100"/>
                      <a:pt x="29" y="96"/>
                    </a:cubicBezTo>
                    <a:cubicBezTo>
                      <a:pt x="30" y="96"/>
                      <a:pt x="32" y="95"/>
                      <a:pt x="32" y="93"/>
                    </a:cubicBezTo>
                    <a:cubicBezTo>
                      <a:pt x="32" y="92"/>
                      <a:pt x="30" y="91"/>
                      <a:pt x="30" y="90"/>
                    </a:cubicBezTo>
                    <a:cubicBezTo>
                      <a:pt x="34" y="88"/>
                      <a:pt x="34" y="83"/>
                      <a:pt x="35" y="78"/>
                    </a:cubicBezTo>
                    <a:cubicBezTo>
                      <a:pt x="36" y="72"/>
                      <a:pt x="29" y="76"/>
                      <a:pt x="27" y="69"/>
                    </a:cubicBezTo>
                    <a:cubicBezTo>
                      <a:pt x="27" y="67"/>
                      <a:pt x="25" y="72"/>
                      <a:pt x="23" y="72"/>
                    </a:cubicBezTo>
                    <a:cubicBezTo>
                      <a:pt x="21" y="72"/>
                      <a:pt x="21" y="68"/>
                      <a:pt x="21" y="67"/>
                    </a:cubicBezTo>
                    <a:cubicBezTo>
                      <a:pt x="19" y="64"/>
                      <a:pt x="13" y="68"/>
                      <a:pt x="13" y="63"/>
                    </a:cubicBezTo>
                    <a:cubicBezTo>
                      <a:pt x="13" y="61"/>
                      <a:pt x="17" y="62"/>
                      <a:pt x="17" y="60"/>
                    </a:cubicBezTo>
                    <a:cubicBezTo>
                      <a:pt x="17" y="58"/>
                      <a:pt x="15" y="57"/>
                      <a:pt x="14" y="57"/>
                    </a:cubicBezTo>
                    <a:cubicBezTo>
                      <a:pt x="12" y="57"/>
                      <a:pt x="11" y="59"/>
                      <a:pt x="10" y="60"/>
                    </a:cubicBezTo>
                    <a:cubicBezTo>
                      <a:pt x="5" y="61"/>
                      <a:pt x="8" y="55"/>
                      <a:pt x="8" y="55"/>
                    </a:cubicBezTo>
                    <a:cubicBezTo>
                      <a:pt x="9" y="55"/>
                      <a:pt x="10" y="54"/>
                      <a:pt x="10" y="53"/>
                    </a:cubicBezTo>
                    <a:cubicBezTo>
                      <a:pt x="10" y="50"/>
                      <a:pt x="5" y="50"/>
                      <a:pt x="5" y="47"/>
                    </a:cubicBezTo>
                    <a:cubicBezTo>
                      <a:pt x="5" y="45"/>
                      <a:pt x="8" y="44"/>
                      <a:pt x="7" y="43"/>
                    </a:cubicBezTo>
                    <a:cubicBezTo>
                      <a:pt x="3" y="40"/>
                      <a:pt x="5" y="38"/>
                      <a:pt x="5" y="36"/>
                    </a:cubicBezTo>
                    <a:cubicBezTo>
                      <a:pt x="5" y="34"/>
                      <a:pt x="1" y="33"/>
                      <a:pt x="0" y="32"/>
                    </a:cubicBezTo>
                    <a:lnTo>
                      <a:pt x="29" y="0"/>
                    </a:lnTo>
                    <a:lnTo>
                      <a:pt x="143" y="0"/>
                    </a:lnTo>
                    <a:cubicBezTo>
                      <a:pt x="147" y="1"/>
                      <a:pt x="145" y="8"/>
                      <a:pt x="145" y="8"/>
                    </a:cubicBezTo>
                    <a:lnTo>
                      <a:pt x="152" y="14"/>
                    </a:lnTo>
                    <a:lnTo>
                      <a:pt x="151" y="107"/>
                    </a:lnTo>
                    <a:cubicBezTo>
                      <a:pt x="153" y="109"/>
                      <a:pt x="155" y="110"/>
                      <a:pt x="157" y="110"/>
                    </a:cubicBezTo>
                    <a:cubicBezTo>
                      <a:pt x="159" y="110"/>
                      <a:pt x="159" y="110"/>
                      <a:pt x="159" y="113"/>
                    </a:cubicBezTo>
                    <a:cubicBezTo>
                      <a:pt x="159" y="116"/>
                      <a:pt x="159" y="117"/>
                      <a:pt x="159" y="123"/>
                    </a:cubicBezTo>
                    <a:cubicBezTo>
                      <a:pt x="159" y="123"/>
                      <a:pt x="158" y="125"/>
                      <a:pt x="158" y="126"/>
                    </a:cubicBezTo>
                    <a:cubicBezTo>
                      <a:pt x="158" y="129"/>
                      <a:pt x="161" y="130"/>
                      <a:pt x="163" y="130"/>
                    </a:cubicBezTo>
                    <a:cubicBezTo>
                      <a:pt x="164" y="130"/>
                      <a:pt x="164" y="129"/>
                      <a:pt x="166" y="129"/>
                    </a:cubicBezTo>
                    <a:cubicBezTo>
                      <a:pt x="168" y="129"/>
                      <a:pt x="168" y="132"/>
                      <a:pt x="169" y="134"/>
                    </a:cubicBezTo>
                    <a:cubicBezTo>
                      <a:pt x="170" y="135"/>
                      <a:pt x="173" y="138"/>
                      <a:pt x="175" y="138"/>
                    </a:cubicBezTo>
                    <a:cubicBezTo>
                      <a:pt x="177" y="138"/>
                      <a:pt x="179" y="142"/>
                      <a:pt x="179" y="144"/>
                    </a:cubicBezTo>
                    <a:cubicBezTo>
                      <a:pt x="179" y="148"/>
                      <a:pt x="181" y="148"/>
                      <a:pt x="182" y="150"/>
                    </a:cubicBezTo>
                    <a:cubicBezTo>
                      <a:pt x="182" y="153"/>
                      <a:pt x="181" y="155"/>
                      <a:pt x="182" y="157"/>
                    </a:cubicBezTo>
                    <a:cubicBezTo>
                      <a:pt x="182" y="157"/>
                      <a:pt x="188" y="162"/>
                      <a:pt x="188" y="163"/>
                    </a:cubicBezTo>
                    <a:cubicBezTo>
                      <a:pt x="189" y="167"/>
                      <a:pt x="188" y="167"/>
                      <a:pt x="188" y="169"/>
                    </a:cubicBezTo>
                    <a:cubicBezTo>
                      <a:pt x="188" y="172"/>
                      <a:pt x="189" y="175"/>
                      <a:pt x="194" y="174"/>
                    </a:cubicBezTo>
                    <a:cubicBezTo>
                      <a:pt x="199" y="174"/>
                      <a:pt x="200" y="171"/>
                      <a:pt x="200" y="166"/>
                    </a:cubicBezTo>
                    <a:cubicBezTo>
                      <a:pt x="200" y="166"/>
                      <a:pt x="200" y="165"/>
                      <a:pt x="201" y="164"/>
                    </a:cubicBezTo>
                    <a:cubicBezTo>
                      <a:pt x="201" y="164"/>
                      <a:pt x="201" y="164"/>
                      <a:pt x="202" y="164"/>
                    </a:cubicBezTo>
                    <a:cubicBezTo>
                      <a:pt x="206" y="164"/>
                      <a:pt x="204" y="169"/>
                      <a:pt x="205" y="172"/>
                    </a:cubicBezTo>
                    <a:cubicBezTo>
                      <a:pt x="206" y="176"/>
                      <a:pt x="209" y="183"/>
                      <a:pt x="211" y="185"/>
                    </a:cubicBezTo>
                    <a:cubicBezTo>
                      <a:pt x="215" y="188"/>
                      <a:pt x="216" y="192"/>
                      <a:pt x="218" y="195"/>
                    </a:cubicBezTo>
                    <a:cubicBezTo>
                      <a:pt x="220" y="199"/>
                      <a:pt x="216" y="205"/>
                      <a:pt x="223" y="205"/>
                    </a:cubicBezTo>
                    <a:cubicBezTo>
                      <a:pt x="226" y="205"/>
                      <a:pt x="230" y="205"/>
                      <a:pt x="232" y="205"/>
                    </a:cubicBezTo>
                    <a:cubicBezTo>
                      <a:pt x="237" y="205"/>
                      <a:pt x="237" y="210"/>
                      <a:pt x="240" y="212"/>
                    </a:cubicBezTo>
                    <a:cubicBezTo>
                      <a:pt x="241" y="212"/>
                      <a:pt x="244" y="215"/>
                      <a:pt x="244" y="219"/>
                    </a:cubicBezTo>
                    <a:cubicBezTo>
                      <a:pt x="244" y="223"/>
                      <a:pt x="250" y="222"/>
                      <a:pt x="251" y="225"/>
                    </a:cubicBezTo>
                    <a:cubicBezTo>
                      <a:pt x="252" y="227"/>
                      <a:pt x="252" y="230"/>
                      <a:pt x="253" y="232"/>
                    </a:cubicBezTo>
                    <a:cubicBezTo>
                      <a:pt x="253" y="234"/>
                      <a:pt x="258" y="236"/>
                      <a:pt x="259" y="238"/>
                    </a:cubicBezTo>
                    <a:cubicBezTo>
                      <a:pt x="262" y="242"/>
                      <a:pt x="259" y="254"/>
                      <a:pt x="267" y="252"/>
                    </a:cubicBezTo>
                    <a:cubicBezTo>
                      <a:pt x="274" y="251"/>
                      <a:pt x="278" y="247"/>
                      <a:pt x="285" y="247"/>
                    </a:cubicBezTo>
                    <a:cubicBezTo>
                      <a:pt x="289" y="246"/>
                      <a:pt x="290" y="250"/>
                      <a:pt x="292" y="252"/>
                    </a:cubicBezTo>
                    <a:lnTo>
                      <a:pt x="292" y="260"/>
                    </a:lnTo>
                    <a:cubicBezTo>
                      <a:pt x="293" y="263"/>
                      <a:pt x="293" y="266"/>
                      <a:pt x="294" y="268"/>
                    </a:cubicBezTo>
                    <a:cubicBezTo>
                      <a:pt x="296" y="270"/>
                      <a:pt x="298" y="271"/>
                      <a:pt x="299" y="274"/>
                    </a:cubicBezTo>
                    <a:cubicBezTo>
                      <a:pt x="300" y="277"/>
                      <a:pt x="299" y="279"/>
                      <a:pt x="299" y="282"/>
                    </a:cubicBezTo>
                    <a:cubicBezTo>
                      <a:pt x="299" y="289"/>
                      <a:pt x="302" y="294"/>
                      <a:pt x="302" y="300"/>
                    </a:cubicBezTo>
                    <a:cubicBezTo>
                      <a:pt x="302" y="301"/>
                      <a:pt x="302" y="302"/>
                      <a:pt x="300" y="302"/>
                    </a:cubicBezTo>
                    <a:cubicBezTo>
                      <a:pt x="299" y="302"/>
                      <a:pt x="298" y="301"/>
                      <a:pt x="298" y="301"/>
                    </a:cubicBezTo>
                    <a:cubicBezTo>
                      <a:pt x="295" y="302"/>
                      <a:pt x="295" y="307"/>
                      <a:pt x="291" y="307"/>
                    </a:cubicBezTo>
                    <a:cubicBezTo>
                      <a:pt x="290" y="307"/>
                      <a:pt x="290" y="306"/>
                      <a:pt x="289" y="306"/>
                    </a:cubicBezTo>
                    <a:cubicBezTo>
                      <a:pt x="286" y="306"/>
                      <a:pt x="286" y="309"/>
                      <a:pt x="285" y="310"/>
                    </a:cubicBezTo>
                    <a:cubicBezTo>
                      <a:pt x="282" y="311"/>
                      <a:pt x="279" y="308"/>
                      <a:pt x="276" y="309"/>
                    </a:cubicBezTo>
                    <a:cubicBezTo>
                      <a:pt x="271" y="311"/>
                      <a:pt x="270" y="318"/>
                      <a:pt x="263" y="318"/>
                    </a:cubicBezTo>
                    <a:cubicBezTo>
                      <a:pt x="261" y="318"/>
                      <a:pt x="261" y="316"/>
                      <a:pt x="259" y="316"/>
                    </a:cubicBezTo>
                    <a:cubicBezTo>
                      <a:pt x="257" y="316"/>
                      <a:pt x="255" y="318"/>
                      <a:pt x="253" y="318"/>
                    </a:cubicBezTo>
                    <a:cubicBezTo>
                      <a:pt x="251" y="318"/>
                      <a:pt x="248" y="313"/>
                      <a:pt x="248" y="312"/>
                    </a:cubicBezTo>
                    <a:cubicBezTo>
                      <a:pt x="246" y="308"/>
                      <a:pt x="245" y="304"/>
                      <a:pt x="241" y="304"/>
                    </a:cubicBezTo>
                    <a:cubicBezTo>
                      <a:pt x="240" y="304"/>
                      <a:pt x="239" y="305"/>
                      <a:pt x="238" y="305"/>
                    </a:cubicBezTo>
                    <a:cubicBezTo>
                      <a:pt x="235" y="305"/>
                      <a:pt x="234" y="301"/>
                      <a:pt x="231" y="301"/>
                    </a:cubicBezTo>
                    <a:cubicBezTo>
                      <a:pt x="227" y="301"/>
                      <a:pt x="226" y="304"/>
                      <a:pt x="224" y="304"/>
                    </a:cubicBezTo>
                    <a:cubicBezTo>
                      <a:pt x="222" y="304"/>
                      <a:pt x="220" y="303"/>
                      <a:pt x="219" y="304"/>
                    </a:cubicBezTo>
                    <a:cubicBezTo>
                      <a:pt x="217" y="305"/>
                      <a:pt x="219" y="307"/>
                      <a:pt x="218" y="309"/>
                    </a:cubicBezTo>
                    <a:cubicBezTo>
                      <a:pt x="217" y="312"/>
                      <a:pt x="214" y="313"/>
                      <a:pt x="214" y="316"/>
                    </a:cubicBezTo>
                    <a:cubicBezTo>
                      <a:pt x="214" y="318"/>
                      <a:pt x="217" y="318"/>
                      <a:pt x="218" y="318"/>
                    </a:cubicBezTo>
                    <a:cubicBezTo>
                      <a:pt x="221" y="318"/>
                      <a:pt x="232" y="320"/>
                      <a:pt x="236" y="322"/>
                    </a:cubicBezTo>
                    <a:lnTo>
                      <a:pt x="245" y="322"/>
                    </a:lnTo>
                    <a:cubicBezTo>
                      <a:pt x="252" y="320"/>
                      <a:pt x="248" y="329"/>
                      <a:pt x="252" y="335"/>
                    </a:cubicBezTo>
                    <a:cubicBezTo>
                      <a:pt x="254" y="338"/>
                      <a:pt x="252" y="342"/>
                      <a:pt x="251" y="344"/>
                    </a:cubicBezTo>
                    <a:cubicBezTo>
                      <a:pt x="249" y="347"/>
                      <a:pt x="252" y="347"/>
                      <a:pt x="248" y="350"/>
                    </a:cubicBezTo>
                    <a:cubicBezTo>
                      <a:pt x="243" y="354"/>
                      <a:pt x="242" y="357"/>
                      <a:pt x="239" y="360"/>
                    </a:cubicBezTo>
                    <a:cubicBezTo>
                      <a:pt x="236" y="361"/>
                      <a:pt x="233" y="359"/>
                      <a:pt x="232" y="362"/>
                    </a:cubicBezTo>
                    <a:cubicBezTo>
                      <a:pt x="230" y="363"/>
                      <a:pt x="225" y="367"/>
                      <a:pt x="225" y="372"/>
                    </a:cubicBezTo>
                    <a:cubicBezTo>
                      <a:pt x="225" y="374"/>
                      <a:pt x="225" y="377"/>
                      <a:pt x="225" y="380"/>
                    </a:cubicBezTo>
                    <a:cubicBezTo>
                      <a:pt x="225" y="385"/>
                      <a:pt x="222" y="387"/>
                      <a:pt x="218" y="387"/>
                    </a:cubicBezTo>
                    <a:cubicBezTo>
                      <a:pt x="215" y="387"/>
                      <a:pt x="212" y="384"/>
                      <a:pt x="212" y="381"/>
                    </a:cubicBezTo>
                    <a:cubicBezTo>
                      <a:pt x="212" y="379"/>
                      <a:pt x="213" y="378"/>
                      <a:pt x="213" y="377"/>
                    </a:cubicBezTo>
                    <a:cubicBezTo>
                      <a:pt x="213" y="374"/>
                      <a:pt x="210" y="374"/>
                      <a:pt x="209" y="374"/>
                    </a:cubicBezTo>
                    <a:cubicBezTo>
                      <a:pt x="204" y="374"/>
                      <a:pt x="202" y="376"/>
                      <a:pt x="197" y="376"/>
                    </a:cubicBezTo>
                    <a:cubicBezTo>
                      <a:pt x="194" y="376"/>
                      <a:pt x="190" y="375"/>
                      <a:pt x="190" y="372"/>
                    </a:cubicBezTo>
                    <a:cubicBezTo>
                      <a:pt x="190" y="366"/>
                      <a:pt x="191" y="369"/>
                      <a:pt x="195" y="366"/>
                    </a:cubicBezTo>
                    <a:cubicBezTo>
                      <a:pt x="202" y="360"/>
                      <a:pt x="193" y="364"/>
                      <a:pt x="193" y="362"/>
                    </a:cubicBezTo>
                    <a:cubicBezTo>
                      <a:pt x="193" y="360"/>
                      <a:pt x="192" y="361"/>
                      <a:pt x="190" y="360"/>
                    </a:cubicBezTo>
                    <a:cubicBezTo>
                      <a:pt x="189" y="360"/>
                      <a:pt x="188" y="360"/>
                      <a:pt x="188" y="360"/>
                    </a:cubicBezTo>
                    <a:cubicBezTo>
                      <a:pt x="186" y="358"/>
                      <a:pt x="187" y="355"/>
                      <a:pt x="185" y="355"/>
                    </a:cubicBezTo>
                    <a:cubicBezTo>
                      <a:pt x="183" y="355"/>
                      <a:pt x="180" y="359"/>
                      <a:pt x="179" y="360"/>
                    </a:cubicBezTo>
                    <a:cubicBezTo>
                      <a:pt x="176" y="362"/>
                      <a:pt x="174" y="360"/>
                      <a:pt x="172" y="362"/>
                    </a:cubicBezTo>
                    <a:cubicBezTo>
                      <a:pt x="167" y="366"/>
                      <a:pt x="165" y="373"/>
                      <a:pt x="165" y="383"/>
                    </a:cubicBezTo>
                    <a:cubicBezTo>
                      <a:pt x="165" y="393"/>
                      <a:pt x="170" y="395"/>
                      <a:pt x="173" y="395"/>
                    </a:cubicBezTo>
                    <a:cubicBezTo>
                      <a:pt x="184" y="394"/>
                      <a:pt x="176" y="406"/>
                      <a:pt x="179" y="409"/>
                    </a:cubicBezTo>
                    <a:cubicBezTo>
                      <a:pt x="180" y="410"/>
                      <a:pt x="184" y="411"/>
                      <a:pt x="185" y="411"/>
                    </a:cubicBezTo>
                    <a:cubicBezTo>
                      <a:pt x="188" y="413"/>
                      <a:pt x="189" y="416"/>
                      <a:pt x="189" y="421"/>
                    </a:cubicBezTo>
                    <a:cubicBezTo>
                      <a:pt x="189" y="424"/>
                      <a:pt x="188" y="424"/>
                      <a:pt x="188" y="426"/>
                    </a:cubicBezTo>
                    <a:cubicBezTo>
                      <a:pt x="188" y="428"/>
                      <a:pt x="189" y="428"/>
                      <a:pt x="190" y="430"/>
                    </a:cubicBezTo>
                    <a:cubicBezTo>
                      <a:pt x="190" y="431"/>
                      <a:pt x="190" y="438"/>
                      <a:pt x="192" y="441"/>
                    </a:cubicBezTo>
                    <a:cubicBezTo>
                      <a:pt x="193" y="442"/>
                      <a:pt x="195" y="443"/>
                      <a:pt x="195" y="445"/>
                    </a:cubicBezTo>
                    <a:cubicBezTo>
                      <a:pt x="195" y="449"/>
                      <a:pt x="193" y="450"/>
                      <a:pt x="191" y="451"/>
                    </a:cubicBezTo>
                    <a:cubicBezTo>
                      <a:pt x="189" y="453"/>
                      <a:pt x="185" y="464"/>
                      <a:pt x="188" y="463"/>
                    </a:cubicBezTo>
                    <a:cubicBezTo>
                      <a:pt x="195" y="463"/>
                      <a:pt x="199" y="464"/>
                      <a:pt x="203" y="469"/>
                    </a:cubicBezTo>
                    <a:cubicBezTo>
                      <a:pt x="204" y="470"/>
                      <a:pt x="204" y="472"/>
                      <a:pt x="205" y="472"/>
                    </a:cubicBezTo>
                    <a:cubicBezTo>
                      <a:pt x="207" y="473"/>
                      <a:pt x="211" y="472"/>
                      <a:pt x="213" y="474"/>
                    </a:cubicBezTo>
                    <a:cubicBezTo>
                      <a:pt x="213" y="475"/>
                      <a:pt x="214" y="480"/>
                      <a:pt x="215" y="480"/>
                    </a:cubicBezTo>
                    <a:cubicBezTo>
                      <a:pt x="217" y="480"/>
                      <a:pt x="218" y="478"/>
                      <a:pt x="219" y="478"/>
                    </a:cubicBezTo>
                    <a:cubicBezTo>
                      <a:pt x="222" y="478"/>
                      <a:pt x="221" y="481"/>
                      <a:pt x="221" y="483"/>
                    </a:cubicBezTo>
                    <a:cubicBezTo>
                      <a:pt x="221" y="490"/>
                      <a:pt x="231" y="494"/>
                      <a:pt x="234" y="499"/>
                    </a:cubicBezTo>
                    <a:cubicBezTo>
                      <a:pt x="237" y="505"/>
                      <a:pt x="234" y="517"/>
                      <a:pt x="242" y="517"/>
                    </a:cubicBezTo>
                    <a:cubicBezTo>
                      <a:pt x="245" y="517"/>
                      <a:pt x="246" y="523"/>
                      <a:pt x="251" y="522"/>
                    </a:cubicBezTo>
                    <a:cubicBezTo>
                      <a:pt x="258" y="526"/>
                      <a:pt x="262" y="528"/>
                      <a:pt x="267" y="533"/>
                    </a:cubicBezTo>
                    <a:cubicBezTo>
                      <a:pt x="272" y="536"/>
                      <a:pt x="274" y="533"/>
                      <a:pt x="278" y="536"/>
                    </a:cubicBezTo>
                    <a:cubicBezTo>
                      <a:pt x="277" y="538"/>
                      <a:pt x="275" y="537"/>
                      <a:pt x="275" y="538"/>
                    </a:cubicBezTo>
                    <a:lnTo>
                      <a:pt x="273" y="544"/>
                    </a:lnTo>
                    <a:cubicBezTo>
                      <a:pt x="273" y="546"/>
                      <a:pt x="269" y="546"/>
                      <a:pt x="269" y="549"/>
                    </a:cubicBezTo>
                    <a:cubicBezTo>
                      <a:pt x="269" y="551"/>
                      <a:pt x="271" y="551"/>
                      <a:pt x="272" y="552"/>
                    </a:cubicBezTo>
                    <a:cubicBezTo>
                      <a:pt x="274" y="558"/>
                      <a:pt x="278" y="560"/>
                      <a:pt x="281" y="565"/>
                    </a:cubicBezTo>
                    <a:cubicBezTo>
                      <a:pt x="284" y="570"/>
                      <a:pt x="292" y="576"/>
                      <a:pt x="292" y="581"/>
                    </a:cubicBezTo>
                    <a:cubicBezTo>
                      <a:pt x="292" y="585"/>
                      <a:pt x="292" y="587"/>
                      <a:pt x="291" y="590"/>
                    </a:cubicBezTo>
                    <a:cubicBezTo>
                      <a:pt x="289" y="595"/>
                      <a:pt x="288" y="598"/>
                      <a:pt x="287" y="606"/>
                    </a:cubicBezTo>
                    <a:cubicBezTo>
                      <a:pt x="287" y="609"/>
                      <a:pt x="288" y="616"/>
                      <a:pt x="285" y="614"/>
                    </a:cubicBezTo>
                    <a:cubicBezTo>
                      <a:pt x="279" y="614"/>
                      <a:pt x="277" y="615"/>
                      <a:pt x="274" y="615"/>
                    </a:cubicBezTo>
                    <a:lnTo>
                      <a:pt x="273" y="605"/>
                    </a:lnTo>
                    <a:cubicBezTo>
                      <a:pt x="270" y="604"/>
                      <a:pt x="268" y="601"/>
                      <a:pt x="265" y="599"/>
                    </a:cubicBezTo>
                    <a:cubicBezTo>
                      <a:pt x="260" y="596"/>
                      <a:pt x="253" y="595"/>
                      <a:pt x="249" y="592"/>
                    </a:cubicBezTo>
                    <a:lnTo>
                      <a:pt x="104" y="505"/>
                    </a:lnTo>
                    <a:lnTo>
                      <a:pt x="56" y="476"/>
                    </a:lnTo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gray">
              <a:xfrm>
                <a:off x="2359" y="2636"/>
                <a:ext cx="163" cy="103"/>
              </a:xfrm>
              <a:custGeom>
                <a:avLst/>
                <a:gdLst>
                  <a:gd name="T0" fmla="*/ 0 w 33"/>
                  <a:gd name="T1" fmla="*/ 59 h 21"/>
                  <a:gd name="T2" fmla="*/ 49 w 33"/>
                  <a:gd name="T3" fmla="*/ 10 h 21"/>
                  <a:gd name="T4" fmla="*/ 69 w 33"/>
                  <a:gd name="T5" fmla="*/ 10 h 21"/>
                  <a:gd name="T6" fmla="*/ 104 w 33"/>
                  <a:gd name="T7" fmla="*/ 0 h 21"/>
                  <a:gd name="T8" fmla="*/ 153 w 33"/>
                  <a:gd name="T9" fmla="*/ 25 h 21"/>
                  <a:gd name="T10" fmla="*/ 163 w 33"/>
                  <a:gd name="T11" fmla="*/ 34 h 21"/>
                  <a:gd name="T12" fmla="*/ 148 w 33"/>
                  <a:gd name="T13" fmla="*/ 64 h 21"/>
                  <a:gd name="T14" fmla="*/ 109 w 33"/>
                  <a:gd name="T15" fmla="*/ 59 h 21"/>
                  <a:gd name="T16" fmla="*/ 89 w 33"/>
                  <a:gd name="T17" fmla="*/ 88 h 21"/>
                  <a:gd name="T18" fmla="*/ 89 w 33"/>
                  <a:gd name="T19" fmla="*/ 93 h 21"/>
                  <a:gd name="T20" fmla="*/ 64 w 33"/>
                  <a:gd name="T21" fmla="*/ 98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21"/>
                  <a:gd name="T35" fmla="*/ 33 w 3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21">
                    <a:moveTo>
                      <a:pt x="0" y="12"/>
                    </a:moveTo>
                    <a:cubicBezTo>
                      <a:pt x="2" y="10"/>
                      <a:pt x="8" y="2"/>
                      <a:pt x="10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6" y="2"/>
                      <a:pt x="18" y="0"/>
                      <a:pt x="21" y="0"/>
                    </a:cubicBezTo>
                    <a:cubicBezTo>
                      <a:pt x="22" y="6"/>
                      <a:pt x="23" y="6"/>
                      <a:pt x="31" y="5"/>
                    </a:cubicBezTo>
                    <a:cubicBezTo>
                      <a:pt x="32" y="5"/>
                      <a:pt x="33" y="6"/>
                      <a:pt x="33" y="7"/>
                    </a:cubicBezTo>
                    <a:cubicBezTo>
                      <a:pt x="33" y="10"/>
                      <a:pt x="31" y="11"/>
                      <a:pt x="30" y="13"/>
                    </a:cubicBezTo>
                    <a:cubicBezTo>
                      <a:pt x="29" y="14"/>
                      <a:pt x="24" y="10"/>
                      <a:pt x="22" y="12"/>
                    </a:cubicBezTo>
                    <a:cubicBezTo>
                      <a:pt x="22" y="12"/>
                      <a:pt x="18" y="16"/>
                      <a:pt x="18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8" y="21"/>
                      <a:pt x="15" y="20"/>
                      <a:pt x="13" y="20"/>
                    </a:cubicBezTo>
                  </a:path>
                </a:pathLst>
              </a:custGeom>
              <a:grp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gray">
              <a:xfrm>
                <a:off x="1364" y="2360"/>
                <a:ext cx="39" cy="29"/>
              </a:xfrm>
              <a:custGeom>
                <a:avLst/>
                <a:gdLst>
                  <a:gd name="T0" fmla="*/ 29 w 8"/>
                  <a:gd name="T1" fmla="*/ 5 h 6"/>
                  <a:gd name="T2" fmla="*/ 39 w 8"/>
                  <a:gd name="T3" fmla="*/ 19 h 6"/>
                  <a:gd name="T4" fmla="*/ 20 w 8"/>
                  <a:gd name="T5" fmla="*/ 29 h 6"/>
                  <a:gd name="T6" fmla="*/ 0 w 8"/>
                  <a:gd name="T7" fmla="*/ 19 h 6"/>
                  <a:gd name="T8" fmla="*/ 10 w 8"/>
                  <a:gd name="T9" fmla="*/ 10 h 6"/>
                  <a:gd name="T10" fmla="*/ 24 w 8"/>
                  <a:gd name="T11" fmla="*/ 0 h 6"/>
                  <a:gd name="T12" fmla="*/ 29 w 8"/>
                  <a:gd name="T13" fmla="*/ 5 h 6"/>
                  <a:gd name="T14" fmla="*/ 29 w 8"/>
                  <a:gd name="T15" fmla="*/ 5 h 6"/>
                  <a:gd name="T16" fmla="*/ 29 w 8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6" y="1"/>
                    </a:moveTo>
                    <a:cubicBezTo>
                      <a:pt x="7" y="1"/>
                      <a:pt x="8" y="2"/>
                      <a:pt x="8" y="4"/>
                    </a:cubicBezTo>
                    <a:cubicBezTo>
                      <a:pt x="8" y="6"/>
                      <a:pt x="5" y="6"/>
                      <a:pt x="4" y="6"/>
                    </a:cubicBezTo>
                    <a:cubicBezTo>
                      <a:pt x="3" y="6"/>
                      <a:pt x="0" y="5"/>
                      <a:pt x="0" y="4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3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gray">
              <a:xfrm>
                <a:off x="1423" y="2330"/>
                <a:ext cx="39" cy="35"/>
              </a:xfrm>
              <a:custGeom>
                <a:avLst/>
                <a:gdLst>
                  <a:gd name="T0" fmla="*/ 24 w 8"/>
                  <a:gd name="T1" fmla="*/ 15 h 7"/>
                  <a:gd name="T2" fmla="*/ 34 w 8"/>
                  <a:gd name="T3" fmla="*/ 5 h 7"/>
                  <a:gd name="T4" fmla="*/ 39 w 8"/>
                  <a:gd name="T5" fmla="*/ 10 h 7"/>
                  <a:gd name="T6" fmla="*/ 15 w 8"/>
                  <a:gd name="T7" fmla="*/ 35 h 7"/>
                  <a:gd name="T8" fmla="*/ 0 w 8"/>
                  <a:gd name="T9" fmla="*/ 25 h 7"/>
                  <a:gd name="T10" fmla="*/ 15 w 8"/>
                  <a:gd name="T11" fmla="*/ 10 h 7"/>
                  <a:gd name="T12" fmla="*/ 24 w 8"/>
                  <a:gd name="T13" fmla="*/ 15 h 7"/>
                  <a:gd name="T14" fmla="*/ 24 w 8"/>
                  <a:gd name="T15" fmla="*/ 15 h 7"/>
                  <a:gd name="T16" fmla="*/ 24 w 8"/>
                  <a:gd name="T17" fmla="*/ 1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5" y="3"/>
                    </a:moveTo>
                    <a:cubicBezTo>
                      <a:pt x="6" y="3"/>
                      <a:pt x="7" y="1"/>
                      <a:pt x="7" y="1"/>
                    </a:cubicBezTo>
                    <a:cubicBezTo>
                      <a:pt x="8" y="0"/>
                      <a:pt x="8" y="2"/>
                      <a:pt x="8" y="2"/>
                    </a:cubicBezTo>
                    <a:cubicBezTo>
                      <a:pt x="8" y="4"/>
                      <a:pt x="5" y="7"/>
                      <a:pt x="3" y="7"/>
                    </a:cubicBezTo>
                    <a:cubicBezTo>
                      <a:pt x="1" y="7"/>
                      <a:pt x="0" y="7"/>
                      <a:pt x="0" y="5"/>
                    </a:cubicBezTo>
                    <a:cubicBezTo>
                      <a:pt x="2" y="5"/>
                      <a:pt x="3" y="2"/>
                      <a:pt x="3" y="2"/>
                    </a:cubicBezTo>
                    <a:cubicBezTo>
                      <a:pt x="5" y="2"/>
                      <a:pt x="4" y="3"/>
                      <a:pt x="5" y="3"/>
                    </a:cubicBezTo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1808121" y="1778428"/>
              <a:ext cx="848160" cy="550138"/>
              <a:chOff x="2330" y="602"/>
              <a:chExt cx="589" cy="382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37" name="Freeform 40"/>
              <p:cNvSpPr>
                <a:spLocks/>
              </p:cNvSpPr>
              <p:nvPr/>
            </p:nvSpPr>
            <p:spPr bwMode="gray">
              <a:xfrm>
                <a:off x="2341" y="602"/>
                <a:ext cx="578" cy="319"/>
              </a:xfrm>
              <a:custGeom>
                <a:avLst/>
                <a:gdLst>
                  <a:gd name="T0" fmla="*/ 5 w 578"/>
                  <a:gd name="T1" fmla="*/ 306 h 319"/>
                  <a:gd name="T2" fmla="*/ 228 w 578"/>
                  <a:gd name="T3" fmla="*/ 104 h 319"/>
                  <a:gd name="T4" fmla="*/ 276 w 578"/>
                  <a:gd name="T5" fmla="*/ 64 h 319"/>
                  <a:gd name="T6" fmla="*/ 304 w 578"/>
                  <a:gd name="T7" fmla="*/ 0 h 319"/>
                  <a:gd name="T8" fmla="*/ 352 w 578"/>
                  <a:gd name="T9" fmla="*/ 0 h 319"/>
                  <a:gd name="T10" fmla="*/ 412 w 578"/>
                  <a:gd name="T11" fmla="*/ 0 h 319"/>
                  <a:gd name="T12" fmla="*/ 428 w 578"/>
                  <a:gd name="T13" fmla="*/ 24 h 319"/>
                  <a:gd name="T14" fmla="*/ 452 w 578"/>
                  <a:gd name="T15" fmla="*/ 8 h 319"/>
                  <a:gd name="T16" fmla="*/ 500 w 578"/>
                  <a:gd name="T17" fmla="*/ 36 h 319"/>
                  <a:gd name="T18" fmla="*/ 500 w 578"/>
                  <a:gd name="T19" fmla="*/ 68 h 319"/>
                  <a:gd name="T20" fmla="*/ 508 w 578"/>
                  <a:gd name="T21" fmla="*/ 112 h 319"/>
                  <a:gd name="T22" fmla="*/ 492 w 578"/>
                  <a:gd name="T23" fmla="*/ 224 h 319"/>
                  <a:gd name="T24" fmla="*/ 538 w 578"/>
                  <a:gd name="T25" fmla="*/ 265 h 319"/>
                  <a:gd name="T26" fmla="*/ 547 w 578"/>
                  <a:gd name="T27" fmla="*/ 264 h 319"/>
                  <a:gd name="T28" fmla="*/ 553 w 578"/>
                  <a:gd name="T29" fmla="*/ 273 h 319"/>
                  <a:gd name="T30" fmla="*/ 554 w 578"/>
                  <a:gd name="T31" fmla="*/ 283 h 319"/>
                  <a:gd name="T32" fmla="*/ 554 w 578"/>
                  <a:gd name="T33" fmla="*/ 295 h 319"/>
                  <a:gd name="T34" fmla="*/ 578 w 578"/>
                  <a:gd name="T35" fmla="*/ 319 h 319"/>
                  <a:gd name="T36" fmla="*/ 0 w 578"/>
                  <a:gd name="T37" fmla="*/ 312 h 3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8"/>
                  <a:gd name="T58" fmla="*/ 0 h 319"/>
                  <a:gd name="T59" fmla="*/ 578 w 578"/>
                  <a:gd name="T60" fmla="*/ 319 h 3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8" h="319">
                    <a:moveTo>
                      <a:pt x="5" y="306"/>
                    </a:moveTo>
                    <a:lnTo>
                      <a:pt x="228" y="104"/>
                    </a:lnTo>
                    <a:lnTo>
                      <a:pt x="276" y="64"/>
                    </a:lnTo>
                    <a:lnTo>
                      <a:pt x="304" y="0"/>
                    </a:lnTo>
                    <a:lnTo>
                      <a:pt x="352" y="0"/>
                    </a:lnTo>
                    <a:lnTo>
                      <a:pt x="412" y="0"/>
                    </a:lnTo>
                    <a:lnTo>
                      <a:pt x="428" y="24"/>
                    </a:lnTo>
                    <a:lnTo>
                      <a:pt x="452" y="8"/>
                    </a:lnTo>
                    <a:lnTo>
                      <a:pt x="500" y="36"/>
                    </a:lnTo>
                    <a:lnTo>
                      <a:pt x="500" y="68"/>
                    </a:lnTo>
                    <a:lnTo>
                      <a:pt x="508" y="112"/>
                    </a:lnTo>
                    <a:lnTo>
                      <a:pt x="492" y="224"/>
                    </a:lnTo>
                    <a:lnTo>
                      <a:pt x="538" y="265"/>
                    </a:lnTo>
                    <a:lnTo>
                      <a:pt x="547" y="264"/>
                    </a:lnTo>
                    <a:lnTo>
                      <a:pt x="553" y="273"/>
                    </a:lnTo>
                    <a:lnTo>
                      <a:pt x="554" y="283"/>
                    </a:lnTo>
                    <a:lnTo>
                      <a:pt x="554" y="295"/>
                    </a:lnTo>
                    <a:lnTo>
                      <a:pt x="578" y="319"/>
                    </a:lnTo>
                    <a:lnTo>
                      <a:pt x="0" y="312"/>
                    </a:lnTo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gray">
              <a:xfrm>
                <a:off x="2330" y="866"/>
                <a:ext cx="588" cy="118"/>
              </a:xfrm>
              <a:custGeom>
                <a:avLst/>
                <a:gdLst>
                  <a:gd name="T0" fmla="*/ 58 w 588"/>
                  <a:gd name="T1" fmla="*/ 0 h 118"/>
                  <a:gd name="T2" fmla="*/ 0 w 588"/>
                  <a:gd name="T3" fmla="*/ 60 h 118"/>
                  <a:gd name="T4" fmla="*/ 13 w 588"/>
                  <a:gd name="T5" fmla="*/ 83 h 118"/>
                  <a:gd name="T6" fmla="*/ 462 w 588"/>
                  <a:gd name="T7" fmla="*/ 118 h 118"/>
                  <a:gd name="T8" fmla="*/ 585 w 588"/>
                  <a:gd name="T9" fmla="*/ 102 h 118"/>
                  <a:gd name="T10" fmla="*/ 588 w 588"/>
                  <a:gd name="T11" fmla="*/ 57 h 118"/>
                  <a:gd name="T12" fmla="*/ 567 w 588"/>
                  <a:gd name="T13" fmla="*/ 3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8"/>
                  <a:gd name="T22" fmla="*/ 0 h 118"/>
                  <a:gd name="T23" fmla="*/ 588 w 588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8" h="118">
                    <a:moveTo>
                      <a:pt x="58" y="0"/>
                    </a:moveTo>
                    <a:lnTo>
                      <a:pt x="0" y="60"/>
                    </a:lnTo>
                    <a:lnTo>
                      <a:pt x="13" y="83"/>
                    </a:lnTo>
                    <a:lnTo>
                      <a:pt x="462" y="118"/>
                    </a:lnTo>
                    <a:lnTo>
                      <a:pt x="585" y="102"/>
                    </a:lnTo>
                    <a:lnTo>
                      <a:pt x="588" y="57"/>
                    </a:lnTo>
                    <a:lnTo>
                      <a:pt x="567" y="3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280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Calibri"/>
                  <a:ea typeface="Arial"/>
                  <a:sym typeface="Arial"/>
                  <a:rtl val="0"/>
                </a:endParaRPr>
              </a:p>
            </p:txBody>
          </p:sp>
        </p:grpSp>
        <p:sp>
          <p:nvSpPr>
            <p:cNvPr id="21524" name="Line 16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gray">
            <a:xfrm>
              <a:off x="3479800" y="4579938"/>
              <a:ext cx="107950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25" name="Line 16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gray">
            <a:xfrm flipH="1">
              <a:off x="3213100" y="4584700"/>
              <a:ext cx="261938" cy="18891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26" name="Line 168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gray">
            <a:xfrm>
              <a:off x="3211513" y="4818063"/>
              <a:ext cx="98425" cy="682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527" name="AutoShape 191"/>
            <p:cNvCxnSpPr>
              <a:cxnSpLocks noChangeShapeType="1"/>
              <a:stCxn id="21567" idx="2"/>
              <a:endCxn id="21568" idx="5"/>
            </p:cNvCxnSpPr>
            <p:nvPr>
              <p:custDataLst>
                <p:tags r:id="rId35"/>
              </p:custDataLst>
            </p:nvPr>
          </p:nvCxnSpPr>
          <p:spPr bwMode="gray">
            <a:xfrm flipH="1" flipV="1">
              <a:off x="1882775" y="4005263"/>
              <a:ext cx="31750" cy="41275"/>
            </a:xfrm>
            <a:prstGeom prst="straightConnector1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30" name="Oval 8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5073154" y="2379613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31" name="Oval 8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4103688" y="2674938"/>
              <a:ext cx="41275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32" name="Oval 8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3802063" y="3209925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33" name="Oval 9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4557713" y="3317875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34" name="Oval 9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3646488" y="3857625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35" name="Oval 9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3689350" y="3992563"/>
              <a:ext cx="39688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36" name="Oval 9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3646488" y="4208463"/>
              <a:ext cx="39687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37" name="Oval 9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3556000" y="4246563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38" name="Oval 9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3455988" y="4168775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39" name="Oval 11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3343275" y="3887788"/>
              <a:ext cx="41275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0" name="Oval 10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3460750" y="4367213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1" name="Oval 10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3460750" y="4557713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2" name="Oval 10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3559175" y="4557713"/>
              <a:ext cx="41275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3" name="Oval 10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3606800" y="4687888"/>
              <a:ext cx="41275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4" name="Oval 10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3551238" y="4795838"/>
              <a:ext cx="39687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5" name="Oval 10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3960813" y="4484688"/>
              <a:ext cx="41275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6" name="Oval 10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4346575" y="4354513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7" name="Oval 10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4583113" y="5387975"/>
              <a:ext cx="41275" cy="3968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8" name="Oval 11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3014663" y="3905250"/>
              <a:ext cx="41275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49" name="Oval 11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2851150" y="4087813"/>
              <a:ext cx="39688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0" name="Oval 11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3192463" y="4795838"/>
              <a:ext cx="39687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1" name="Oval 11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3292475" y="4868863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2" name="Oval 11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3192463" y="5059363"/>
              <a:ext cx="39687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3" name="Oval 12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846388" y="4895850"/>
              <a:ext cx="41275" cy="3968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4" name="Oval 1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532063" y="4760913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5" name="Oval 12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532063" y="4618038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6" name="Oval 12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2389188" y="4760913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7" name="Oval 12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2228850" y="4760913"/>
              <a:ext cx="41275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8" name="Oval 12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>
              <a:off x="2130425" y="4803775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59" name="Oval 12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103438" y="4899025"/>
              <a:ext cx="41275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0" name="Oval 12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51063" y="4989513"/>
              <a:ext cx="41275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1" name="Oval 12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220913" y="4557713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2" name="Oval 1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259013" y="4276725"/>
              <a:ext cx="41275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3" name="Oval 1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181225" y="4095750"/>
              <a:ext cx="41275" cy="3968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4" name="Oval 1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263775" y="3905250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5" name="Oval 13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>
              <a:off x="2540000" y="3849688"/>
              <a:ext cx="39688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6" name="Oval 18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>
              <a:off x="2043113" y="4057650"/>
              <a:ext cx="41275" cy="3968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7" name="Oval 18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>
              <a:off x="1914525" y="4025900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8" name="Oval 18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>
              <a:off x="1849438" y="3970338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69" name="Oval 13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>
              <a:off x="2155825" y="3836988"/>
              <a:ext cx="39688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70" name="Oval 13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>
              <a:off x="2043113" y="3836988"/>
              <a:ext cx="41275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71" name="Oval 14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>
              <a:off x="2254250" y="3378200"/>
              <a:ext cx="41275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72" name="Oval 14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>
              <a:off x="2328863" y="3292475"/>
              <a:ext cx="39687" cy="3968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73" name="Oval 14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>
              <a:off x="2424113" y="2687638"/>
              <a:ext cx="39687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74" name="Oval 14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gray">
            <a:xfrm>
              <a:off x="1804988" y="2324100"/>
              <a:ext cx="41275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75" name="Rectangle 222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882775" y="2281238"/>
              <a:ext cx="39687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Lokichoggio </a:t>
              </a:r>
            </a:p>
          </p:txBody>
        </p:sp>
        <p:sp>
          <p:nvSpPr>
            <p:cNvPr id="21576" name="Rectangle 223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490788" y="2663825"/>
              <a:ext cx="23495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Lodwar </a:t>
              </a:r>
            </a:p>
          </p:txBody>
        </p:sp>
        <p:sp>
          <p:nvSpPr>
            <p:cNvPr id="21577" name="Rectangle 224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2349500" y="3341688"/>
              <a:ext cx="23495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Kitale  </a:t>
              </a:r>
            </a:p>
          </p:txBody>
        </p:sp>
        <p:sp>
          <p:nvSpPr>
            <p:cNvPr id="21578" name="Rectangle 22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132013" y="3767138"/>
              <a:ext cx="287337" cy="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Weybuye   </a:t>
              </a:r>
            </a:p>
          </p:txBody>
        </p:sp>
        <p:sp>
          <p:nvSpPr>
            <p:cNvPr id="21579" name="Rectangle 226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011363" y="3752850"/>
              <a:ext cx="160337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__   </a:t>
              </a:r>
            </a:p>
          </p:txBody>
        </p:sp>
        <p:sp>
          <p:nvSpPr>
            <p:cNvPr id="21580" name="Rectangle 227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347913" y="3952875"/>
              <a:ext cx="28575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Kakamega    </a:t>
              </a:r>
            </a:p>
          </p:txBody>
        </p:sp>
        <p:sp>
          <p:nvSpPr>
            <p:cNvPr id="21581" name="Rectangle 228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587625" y="3794125"/>
              <a:ext cx="2873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Eldoret     </a:t>
              </a:r>
            </a:p>
          </p:txBody>
        </p:sp>
        <p:sp>
          <p:nvSpPr>
            <p:cNvPr id="21582" name="Rectangle 229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319338" y="4325938"/>
              <a:ext cx="2873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Kisumu     </a:t>
              </a:r>
            </a:p>
          </p:txBody>
        </p:sp>
        <p:sp>
          <p:nvSpPr>
            <p:cNvPr id="21583" name="Rectangle 23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271713" y="4649788"/>
              <a:ext cx="138112" cy="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Kisii      </a:t>
              </a:r>
            </a:p>
          </p:txBody>
        </p:sp>
        <p:sp>
          <p:nvSpPr>
            <p:cNvPr id="21584" name="Rectangle 231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587625" y="4594225"/>
              <a:ext cx="2873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Kericho      </a:t>
              </a:r>
            </a:p>
          </p:txBody>
        </p:sp>
        <p:sp>
          <p:nvSpPr>
            <p:cNvPr id="21585" name="Rectangle 232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587625" y="4714875"/>
              <a:ext cx="287338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Bomet       </a:t>
              </a:r>
            </a:p>
          </p:txBody>
        </p:sp>
        <p:sp>
          <p:nvSpPr>
            <p:cNvPr id="21586" name="Rectangle 233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838450" y="4954588"/>
              <a:ext cx="17938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Narok        </a:t>
              </a:r>
            </a:p>
          </p:txBody>
        </p:sp>
        <p:sp>
          <p:nvSpPr>
            <p:cNvPr id="21587" name="Rectangle 234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941513" y="4779963"/>
              <a:ext cx="16827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Rongo       </a:t>
              </a:r>
            </a:p>
          </p:txBody>
        </p:sp>
        <p:sp>
          <p:nvSpPr>
            <p:cNvPr id="21588" name="Rectangle 235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212975" y="4967288"/>
              <a:ext cx="2746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Isebania        </a:t>
              </a:r>
            </a:p>
          </p:txBody>
        </p:sp>
        <p:sp>
          <p:nvSpPr>
            <p:cNvPr id="21589" name="Rectangle 236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267075" y="4764088"/>
              <a:ext cx="242888" cy="76200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Nairobi         </a:t>
              </a:r>
            </a:p>
          </p:txBody>
        </p:sp>
        <p:sp>
          <p:nvSpPr>
            <p:cNvPr id="21590" name="Rectangle 237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279775" y="4976813"/>
              <a:ext cx="449263" cy="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Kaljiado          </a:t>
              </a:r>
            </a:p>
          </p:txBody>
        </p:sp>
        <p:sp>
          <p:nvSpPr>
            <p:cNvPr id="21591" name="Rectangle 238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262313" y="5562600"/>
              <a:ext cx="27622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 dirty="0" err="1"/>
                <a:t>Namanga</a:t>
              </a:r>
              <a:r>
                <a:rPr lang="en-GB" altLang="en-US" sz="500" dirty="0"/>
                <a:t>         </a:t>
              </a:r>
            </a:p>
          </p:txBody>
        </p:sp>
        <p:sp>
          <p:nvSpPr>
            <p:cNvPr id="21592" name="Oval 1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gray">
            <a:xfrm>
              <a:off x="3192463" y="5573713"/>
              <a:ext cx="39687" cy="396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593" name="Rectangle 23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665538" y="4667250"/>
              <a:ext cx="119062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Tala          </a:t>
              </a:r>
            </a:p>
          </p:txBody>
        </p:sp>
        <p:sp>
          <p:nvSpPr>
            <p:cNvPr id="21594" name="Rectangle 24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4021138" y="4667250"/>
              <a:ext cx="261937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Kitui           </a:t>
              </a:r>
            </a:p>
          </p:txBody>
        </p:sp>
        <p:sp>
          <p:nvSpPr>
            <p:cNvPr id="21595" name="Rectangle 242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4025900" y="4483100"/>
              <a:ext cx="207963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Mwingi             </a:t>
              </a:r>
            </a:p>
          </p:txBody>
        </p:sp>
        <p:sp>
          <p:nvSpPr>
            <p:cNvPr id="21596" name="Rectangle 243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406900" y="4337049"/>
              <a:ext cx="290754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 dirty="0"/>
                <a:t>Garissa              </a:t>
              </a:r>
            </a:p>
          </p:txBody>
        </p:sp>
        <p:sp>
          <p:nvSpPr>
            <p:cNvPr id="21597" name="Rectangle 244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618038" y="5292725"/>
              <a:ext cx="2079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Garsen               </a:t>
              </a:r>
            </a:p>
          </p:txBody>
        </p:sp>
        <p:sp>
          <p:nvSpPr>
            <p:cNvPr id="21598" name="Rectangle 245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508375" y="4483100"/>
              <a:ext cx="185738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Thika             </a:t>
              </a:r>
            </a:p>
          </p:txBody>
        </p:sp>
        <p:sp>
          <p:nvSpPr>
            <p:cNvPr id="21599" name="Rectangle 246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509963" y="4338638"/>
              <a:ext cx="263525" cy="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Muranga              </a:t>
              </a:r>
            </a:p>
          </p:txBody>
        </p:sp>
        <p:sp>
          <p:nvSpPr>
            <p:cNvPr id="21600" name="Rectangle 24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392488" y="4086225"/>
              <a:ext cx="15081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Nyeri               </a:t>
              </a:r>
            </a:p>
          </p:txBody>
        </p:sp>
        <p:sp>
          <p:nvSpPr>
            <p:cNvPr id="21601" name="Rectangle 24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700463" y="4192588"/>
              <a:ext cx="15081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Embu                </a:t>
              </a:r>
            </a:p>
          </p:txBody>
        </p:sp>
        <p:sp>
          <p:nvSpPr>
            <p:cNvPr id="21602" name="Rectangle 249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48088" y="3978275"/>
              <a:ext cx="15081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Meru                 </a:t>
              </a:r>
            </a:p>
          </p:txBody>
        </p:sp>
        <p:sp>
          <p:nvSpPr>
            <p:cNvPr id="21603" name="Rectangle 250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317875" y="3822700"/>
              <a:ext cx="23336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Nanyuki                  </a:t>
              </a:r>
            </a:p>
          </p:txBody>
        </p:sp>
        <p:sp>
          <p:nvSpPr>
            <p:cNvPr id="21604" name="Rectangle 251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905125" y="3822700"/>
              <a:ext cx="42703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Nyahururu                   </a:t>
              </a:r>
            </a:p>
          </p:txBody>
        </p:sp>
        <p:sp>
          <p:nvSpPr>
            <p:cNvPr id="21605" name="Rectangle 252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905125" y="4076700"/>
              <a:ext cx="206375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Nakuru                    </a:t>
              </a:r>
            </a:p>
          </p:txBody>
        </p:sp>
        <p:sp>
          <p:nvSpPr>
            <p:cNvPr id="21606" name="Rectangle 253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702050" y="3859213"/>
              <a:ext cx="150813" cy="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Isielo                  </a:t>
              </a:r>
            </a:p>
          </p:txBody>
        </p:sp>
        <p:sp>
          <p:nvSpPr>
            <p:cNvPr id="21607" name="Rectangle 254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610100" y="3306763"/>
              <a:ext cx="23336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Wajiir                   </a:t>
              </a:r>
            </a:p>
          </p:txBody>
        </p:sp>
        <p:sp>
          <p:nvSpPr>
            <p:cNvPr id="21608" name="Rectangle 255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851275" y="3201988"/>
              <a:ext cx="23336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 dirty="0"/>
                <a:t>Marsabit                    </a:t>
              </a:r>
            </a:p>
          </p:txBody>
        </p:sp>
        <p:sp>
          <p:nvSpPr>
            <p:cNvPr id="21609" name="Rectangle 256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132263" y="2706688"/>
              <a:ext cx="2333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Moyale                     </a:t>
              </a:r>
            </a:p>
          </p:txBody>
        </p:sp>
        <p:sp>
          <p:nvSpPr>
            <p:cNvPr id="21610" name="Rectangle 257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5139002" y="2360613"/>
              <a:ext cx="350573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 dirty="0" err="1"/>
                <a:t>Mandera</a:t>
              </a:r>
              <a:r>
                <a:rPr lang="en-GB" altLang="en-US" sz="500" dirty="0"/>
                <a:t>                      </a:t>
              </a:r>
            </a:p>
          </p:txBody>
        </p:sp>
        <p:sp>
          <p:nvSpPr>
            <p:cNvPr id="21611" name="Rectangle 26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 rot="706098">
              <a:off x="1935163" y="4078288"/>
              <a:ext cx="103187" cy="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129  </a:t>
              </a:r>
            </a:p>
          </p:txBody>
        </p:sp>
        <p:sp>
          <p:nvSpPr>
            <p:cNvPr id="21612" name="Rectangle 266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 rot="-5400000">
              <a:off x="3105150" y="5256213"/>
              <a:ext cx="103187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159</a:t>
              </a:r>
            </a:p>
          </p:txBody>
        </p:sp>
        <p:sp>
          <p:nvSpPr>
            <p:cNvPr id="21613" name="Rectangle 269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rot="452215">
              <a:off x="3709988" y="4100513"/>
              <a:ext cx="10318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318</a:t>
              </a:r>
            </a:p>
          </p:txBody>
        </p:sp>
        <p:sp>
          <p:nvSpPr>
            <p:cNvPr id="21614" name="Rectangle 270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rot="-3504634">
              <a:off x="3936206" y="2985294"/>
              <a:ext cx="104775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912</a:t>
              </a:r>
            </a:p>
          </p:txBody>
        </p:sp>
        <p:sp>
          <p:nvSpPr>
            <p:cNvPr id="21615" name="Rectangle 272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 rot="706098">
              <a:off x="2239963" y="3833813"/>
              <a:ext cx="104775" cy="7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70  </a:t>
              </a:r>
            </a:p>
          </p:txBody>
        </p:sp>
        <p:sp>
          <p:nvSpPr>
            <p:cNvPr id="21616" name="Rectangle 279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365625" y="6191250"/>
              <a:ext cx="2905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Mombasa                </a:t>
              </a:r>
            </a:p>
          </p:txBody>
        </p:sp>
        <p:sp>
          <p:nvSpPr>
            <p:cNvPr id="21617" name="Rectangle 280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656138" y="5692775"/>
              <a:ext cx="206375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/>
                <a:t>Malindi                 </a:t>
              </a:r>
            </a:p>
          </p:txBody>
        </p:sp>
        <p:sp>
          <p:nvSpPr>
            <p:cNvPr id="21618" name="Rectangle 281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528009" y="5942012"/>
              <a:ext cx="156245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09625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120000"/>
              </a:pPr>
              <a:r>
                <a:rPr lang="en-GB" altLang="en-US" sz="500" dirty="0"/>
                <a:t>Kilifi                  </a:t>
              </a:r>
            </a:p>
          </p:txBody>
        </p:sp>
        <p:sp>
          <p:nvSpPr>
            <p:cNvPr id="21619" name="Oval 111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gray">
            <a:xfrm>
              <a:off x="4911725" y="5318125"/>
              <a:ext cx="39688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620" name="Oval 273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gray">
            <a:xfrm>
              <a:off x="4573588" y="5670550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621" name="Oval 274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gray">
            <a:xfrm>
              <a:off x="4418013" y="5965825"/>
              <a:ext cx="39687" cy="3968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622" name="Oval 200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gray">
            <a:xfrm>
              <a:off x="4316413" y="6151563"/>
              <a:ext cx="39687" cy="412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/>
            </a:p>
          </p:txBody>
        </p:sp>
        <p:sp>
          <p:nvSpPr>
            <p:cNvPr id="21625" name="Oval 143"/>
            <p:cNvSpPr>
              <a:spLocks noChangeArrowheads="1"/>
            </p:cNvSpPr>
            <p:nvPr/>
          </p:nvSpPr>
          <p:spPr bwMode="auto">
            <a:xfrm>
              <a:off x="2792413" y="4041775"/>
              <a:ext cx="87312" cy="93663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1626" name="Oval 144"/>
            <p:cNvSpPr>
              <a:spLocks noChangeArrowheads="1"/>
            </p:cNvSpPr>
            <p:nvPr/>
          </p:nvSpPr>
          <p:spPr bwMode="auto">
            <a:xfrm>
              <a:off x="2216150" y="4310063"/>
              <a:ext cx="87313" cy="92075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1627" name="Oval 145"/>
            <p:cNvSpPr>
              <a:spLocks noChangeArrowheads="1"/>
            </p:cNvSpPr>
            <p:nvPr/>
          </p:nvSpPr>
          <p:spPr bwMode="auto">
            <a:xfrm>
              <a:off x="2503488" y="3825875"/>
              <a:ext cx="87312" cy="92075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1628" name="Oval 146"/>
            <p:cNvSpPr>
              <a:spLocks noChangeArrowheads="1"/>
            </p:cNvSpPr>
            <p:nvPr/>
          </p:nvSpPr>
          <p:spPr bwMode="auto">
            <a:xfrm>
              <a:off x="3152775" y="4743450"/>
              <a:ext cx="87313" cy="90488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1629" name="Oval 148"/>
            <p:cNvSpPr>
              <a:spLocks noChangeArrowheads="1"/>
            </p:cNvSpPr>
            <p:nvPr/>
          </p:nvSpPr>
          <p:spPr bwMode="auto">
            <a:xfrm>
              <a:off x="4176713" y="6129338"/>
              <a:ext cx="85725" cy="92075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1630" name="Rectangle 32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gray">
            <a:xfrm>
              <a:off x="3800475" y="5915025"/>
              <a:ext cx="449263" cy="246063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 dirty="0"/>
                <a:t>Mombasa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 dirty="0"/>
                <a:t>POP</a:t>
              </a:r>
            </a:p>
          </p:txBody>
        </p:sp>
        <p:sp>
          <p:nvSpPr>
            <p:cNvPr id="21631" name="Rectangle 32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gray">
            <a:xfrm>
              <a:off x="3584575" y="3698875"/>
              <a:ext cx="254000" cy="246063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Meru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POP</a:t>
              </a:r>
            </a:p>
          </p:txBody>
        </p:sp>
        <p:sp>
          <p:nvSpPr>
            <p:cNvPr id="21632" name="Rectangle 32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gray">
            <a:xfrm>
              <a:off x="3440113" y="4635500"/>
              <a:ext cx="274637" cy="246063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USIU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DC</a:t>
              </a:r>
            </a:p>
          </p:txBody>
        </p:sp>
        <p:sp>
          <p:nvSpPr>
            <p:cNvPr id="21633" name="Rectangle 3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gray">
            <a:xfrm>
              <a:off x="1784350" y="4259263"/>
              <a:ext cx="338138" cy="246062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Kisumu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POP</a:t>
              </a:r>
            </a:p>
          </p:txBody>
        </p:sp>
        <p:sp>
          <p:nvSpPr>
            <p:cNvPr id="21634" name="Rectangle 32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gray">
            <a:xfrm>
              <a:off x="2870200" y="3825875"/>
              <a:ext cx="314325" cy="246063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Nakuru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 POP</a:t>
              </a:r>
            </a:p>
          </p:txBody>
        </p:sp>
        <p:sp>
          <p:nvSpPr>
            <p:cNvPr id="21635" name="Freeform 154"/>
            <p:cNvSpPr>
              <a:spLocks/>
            </p:cNvSpPr>
            <p:nvPr/>
          </p:nvSpPr>
          <p:spPr bwMode="auto">
            <a:xfrm>
              <a:off x="3249613" y="4814888"/>
              <a:ext cx="957262" cy="1350962"/>
            </a:xfrm>
            <a:custGeom>
              <a:avLst/>
              <a:gdLst>
                <a:gd name="T0" fmla="*/ 0 w 957129"/>
                <a:gd name="T1" fmla="*/ 0 h 1350235"/>
                <a:gd name="T2" fmla="*/ 376119 w 957129"/>
                <a:gd name="T3" fmla="*/ 307980 h 1350235"/>
                <a:gd name="T4" fmla="*/ 752240 w 957129"/>
                <a:gd name="T5" fmla="*/ 898274 h 1350235"/>
                <a:gd name="T6" fmla="*/ 957395 w 957129"/>
                <a:gd name="T7" fmla="*/ 1351689 h 1350235"/>
                <a:gd name="T8" fmla="*/ 957395 w 957129"/>
                <a:gd name="T9" fmla="*/ 1351689 h 1350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7129" h="1350235">
                  <a:moveTo>
                    <a:pt x="0" y="0"/>
                  </a:moveTo>
                  <a:cubicBezTo>
                    <a:pt x="125338" y="79048"/>
                    <a:pt x="250677" y="158097"/>
                    <a:pt x="376015" y="307648"/>
                  </a:cubicBezTo>
                  <a:cubicBezTo>
                    <a:pt x="501353" y="457199"/>
                    <a:pt x="655178" y="723543"/>
                    <a:pt x="752030" y="897308"/>
                  </a:cubicBezTo>
                  <a:cubicBezTo>
                    <a:pt x="848882" y="1071073"/>
                    <a:pt x="957129" y="1350235"/>
                    <a:pt x="957129" y="1350235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36" name="Rectangle 32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gray">
            <a:xfrm>
              <a:off x="2984500" y="4859338"/>
              <a:ext cx="212725" cy="246062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UoN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POP</a:t>
              </a:r>
            </a:p>
          </p:txBody>
        </p:sp>
        <p:sp>
          <p:nvSpPr>
            <p:cNvPr id="21637" name="Freeform 156"/>
            <p:cNvSpPr>
              <a:spLocks/>
            </p:cNvSpPr>
            <p:nvPr/>
          </p:nvSpPr>
          <p:spPr bwMode="auto">
            <a:xfrm>
              <a:off x="3206750" y="4824413"/>
              <a:ext cx="1027113" cy="1397000"/>
            </a:xfrm>
            <a:custGeom>
              <a:avLst/>
              <a:gdLst>
                <a:gd name="T0" fmla="*/ 0 w 957129"/>
                <a:gd name="T1" fmla="*/ 0 h 1350236"/>
                <a:gd name="T2" fmla="*/ 73912 w 957129"/>
                <a:gd name="T3" fmla="*/ 293463 h 1350236"/>
                <a:gd name="T4" fmla="*/ 285091 w 957129"/>
                <a:gd name="T5" fmla="*/ 709990 h 1350236"/>
                <a:gd name="T6" fmla="*/ 633537 w 957129"/>
                <a:gd name="T7" fmla="*/ 1117050 h 1350236"/>
                <a:gd name="T8" fmla="*/ 1182603 w 957129"/>
                <a:gd name="T9" fmla="*/ 1495711 h 1350236"/>
                <a:gd name="T10" fmla="*/ 1182603 w 957129"/>
                <a:gd name="T11" fmla="*/ 1495711 h 1350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7129" h="1350236">
                  <a:moveTo>
                    <a:pt x="0" y="0"/>
                  </a:moveTo>
                  <a:cubicBezTo>
                    <a:pt x="10682" y="79049"/>
                    <a:pt x="21364" y="158098"/>
                    <a:pt x="59820" y="264920"/>
                  </a:cubicBezTo>
                  <a:cubicBezTo>
                    <a:pt x="98276" y="371742"/>
                    <a:pt x="155248" y="517021"/>
                    <a:pt x="230736" y="640935"/>
                  </a:cubicBezTo>
                  <a:cubicBezTo>
                    <a:pt x="306224" y="764849"/>
                    <a:pt x="391682" y="890187"/>
                    <a:pt x="512747" y="1008404"/>
                  </a:cubicBezTo>
                  <a:cubicBezTo>
                    <a:pt x="633813" y="1126621"/>
                    <a:pt x="957129" y="1350236"/>
                    <a:pt x="957129" y="1350236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38" name="Freeform 157"/>
            <p:cNvSpPr>
              <a:spLocks/>
            </p:cNvSpPr>
            <p:nvPr/>
          </p:nvSpPr>
          <p:spPr bwMode="auto">
            <a:xfrm>
              <a:off x="3224213" y="4619625"/>
              <a:ext cx="127000" cy="98425"/>
            </a:xfrm>
            <a:custGeom>
              <a:avLst/>
              <a:gdLst>
                <a:gd name="T0" fmla="*/ 86293 w 154788"/>
                <a:gd name="T1" fmla="*/ 0 h 155147"/>
                <a:gd name="T2" fmla="*/ 24358 w 154788"/>
                <a:gd name="T3" fmla="*/ 10893 h 155147"/>
                <a:gd name="T4" fmla="*/ 537 w 154788"/>
                <a:gd name="T5" fmla="*/ 37037 h 155147"/>
                <a:gd name="T6" fmla="*/ 10066 w 154788"/>
                <a:gd name="T7" fmla="*/ 37037 h 1551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88" h="155147">
                  <a:moveTo>
                    <a:pt x="154788" y="0"/>
                  </a:moveTo>
                  <a:cubicBezTo>
                    <a:pt x="112059" y="9258"/>
                    <a:pt x="69330" y="18516"/>
                    <a:pt x="43693" y="42729"/>
                  </a:cubicBezTo>
                  <a:cubicBezTo>
                    <a:pt x="18056" y="66942"/>
                    <a:pt x="5237" y="128187"/>
                    <a:pt x="964" y="145279"/>
                  </a:cubicBezTo>
                  <a:cubicBezTo>
                    <a:pt x="-3309" y="162371"/>
                    <a:pt x="7373" y="153825"/>
                    <a:pt x="18055" y="145279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39" name="Freeform 158"/>
            <p:cNvSpPr>
              <a:spLocks/>
            </p:cNvSpPr>
            <p:nvPr/>
          </p:nvSpPr>
          <p:spPr bwMode="auto">
            <a:xfrm>
              <a:off x="3224213" y="4645025"/>
              <a:ext cx="171450" cy="144463"/>
            </a:xfrm>
            <a:custGeom>
              <a:avLst/>
              <a:gdLst>
                <a:gd name="T0" fmla="*/ 161864 w 171718"/>
                <a:gd name="T1" fmla="*/ 0 h 145278"/>
                <a:gd name="T2" fmla="*/ 153345 w 171718"/>
                <a:gd name="T3" fmla="*/ 118303 h 145278"/>
                <a:gd name="T4" fmla="*/ 0 w 171718"/>
                <a:gd name="T5" fmla="*/ 143653 h 1452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718" h="145278">
                  <a:moveTo>
                    <a:pt x="162370" y="0"/>
                  </a:moveTo>
                  <a:cubicBezTo>
                    <a:pt x="171628" y="47714"/>
                    <a:pt x="180887" y="95428"/>
                    <a:pt x="153825" y="119641"/>
                  </a:cubicBezTo>
                  <a:cubicBezTo>
                    <a:pt x="126763" y="143854"/>
                    <a:pt x="63381" y="144566"/>
                    <a:pt x="0" y="145278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40" name="Freeform 159"/>
            <p:cNvSpPr>
              <a:spLocks/>
            </p:cNvSpPr>
            <p:nvPr/>
          </p:nvSpPr>
          <p:spPr bwMode="auto">
            <a:xfrm>
              <a:off x="3365500" y="4011613"/>
              <a:ext cx="276225" cy="573087"/>
            </a:xfrm>
            <a:custGeom>
              <a:avLst/>
              <a:gdLst>
                <a:gd name="T0" fmla="*/ 275168 w 277286"/>
                <a:gd name="T1" fmla="*/ 0 h 572568"/>
                <a:gd name="T2" fmla="*/ 105558 w 277286"/>
                <a:gd name="T3" fmla="*/ 145543 h 572568"/>
                <a:gd name="T4" fmla="*/ 12273 w 277286"/>
                <a:gd name="T5" fmla="*/ 359574 h 572568"/>
                <a:gd name="T6" fmla="*/ 3791 w 277286"/>
                <a:gd name="T7" fmla="*/ 573606 h 5725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286" h="572568">
                  <a:moveTo>
                    <a:pt x="277286" y="0"/>
                  </a:moveTo>
                  <a:cubicBezTo>
                    <a:pt x="213904" y="42729"/>
                    <a:pt x="150523" y="85459"/>
                    <a:pt x="106370" y="145279"/>
                  </a:cubicBezTo>
                  <a:cubicBezTo>
                    <a:pt x="62217" y="205100"/>
                    <a:pt x="29458" y="287708"/>
                    <a:pt x="12367" y="358923"/>
                  </a:cubicBezTo>
                  <a:cubicBezTo>
                    <a:pt x="-4725" y="430138"/>
                    <a:pt x="-452" y="501353"/>
                    <a:pt x="3821" y="572568"/>
                  </a:cubicBezTo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281" tIns="45643" rIns="91281" bIns="4564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41" name="Freeform 160"/>
            <p:cNvSpPr>
              <a:spLocks/>
            </p:cNvSpPr>
            <p:nvPr/>
          </p:nvSpPr>
          <p:spPr bwMode="auto">
            <a:xfrm>
              <a:off x="3421063" y="4046538"/>
              <a:ext cx="307975" cy="563562"/>
            </a:xfrm>
            <a:custGeom>
              <a:avLst/>
              <a:gdLst>
                <a:gd name="T0" fmla="*/ 297181 w 308969"/>
                <a:gd name="T1" fmla="*/ 0 h 564023"/>
                <a:gd name="T2" fmla="*/ 297181 w 308969"/>
                <a:gd name="T3" fmla="*/ 187700 h 564023"/>
                <a:gd name="T4" fmla="*/ 195291 w 308969"/>
                <a:gd name="T5" fmla="*/ 469251 h 564023"/>
                <a:gd name="T6" fmla="*/ 0 w 308969"/>
                <a:gd name="T7" fmla="*/ 563101 h 5640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8969" h="564023">
                  <a:moveTo>
                    <a:pt x="299102" y="0"/>
                  </a:moveTo>
                  <a:cubicBezTo>
                    <a:pt x="307647" y="54836"/>
                    <a:pt x="316193" y="109672"/>
                    <a:pt x="299102" y="188008"/>
                  </a:cubicBezTo>
                  <a:cubicBezTo>
                    <a:pt x="282011" y="266344"/>
                    <a:pt x="246403" y="407350"/>
                    <a:pt x="196553" y="470019"/>
                  </a:cubicBezTo>
                  <a:cubicBezTo>
                    <a:pt x="146703" y="532688"/>
                    <a:pt x="73351" y="548355"/>
                    <a:pt x="0" y="564023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42" name="Rectangle 32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gray">
            <a:xfrm>
              <a:off x="2216150" y="3724275"/>
              <a:ext cx="330200" cy="246063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Eldoret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800" b="1"/>
                <a:t>POP</a:t>
              </a:r>
            </a:p>
          </p:txBody>
        </p:sp>
        <p:sp>
          <p:nvSpPr>
            <p:cNvPr id="21643" name="Freeform 162"/>
            <p:cNvSpPr>
              <a:spLocks/>
            </p:cNvSpPr>
            <p:nvPr/>
          </p:nvSpPr>
          <p:spPr bwMode="auto">
            <a:xfrm>
              <a:off x="2835275" y="4132263"/>
              <a:ext cx="433388" cy="657225"/>
            </a:xfrm>
            <a:custGeom>
              <a:avLst/>
              <a:gdLst>
                <a:gd name="T0" fmla="*/ 1585 w 316816"/>
                <a:gd name="T1" fmla="*/ 0 h 658026"/>
                <a:gd name="T2" fmla="*/ 67003 w 316816"/>
                <a:gd name="T3" fmla="*/ 230175 h 658026"/>
                <a:gd name="T4" fmla="*/ 437697 w 316816"/>
                <a:gd name="T5" fmla="*/ 571175 h 658026"/>
                <a:gd name="T6" fmla="*/ 808395 w 316816"/>
                <a:gd name="T7" fmla="*/ 656425 h 6580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6816" h="658026">
                  <a:moveTo>
                    <a:pt x="621" y="0"/>
                  </a:moveTo>
                  <a:cubicBezTo>
                    <a:pt x="-803" y="67654"/>
                    <a:pt x="-2227" y="135309"/>
                    <a:pt x="26259" y="230737"/>
                  </a:cubicBezTo>
                  <a:cubicBezTo>
                    <a:pt x="54745" y="326165"/>
                    <a:pt x="123111" y="501353"/>
                    <a:pt x="171537" y="572568"/>
                  </a:cubicBezTo>
                  <a:cubicBezTo>
                    <a:pt x="219963" y="643783"/>
                    <a:pt x="268389" y="650904"/>
                    <a:pt x="316816" y="658026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44" name="Freeform 163"/>
            <p:cNvSpPr>
              <a:spLocks/>
            </p:cNvSpPr>
            <p:nvPr/>
          </p:nvSpPr>
          <p:spPr bwMode="auto">
            <a:xfrm>
              <a:off x="2855913" y="4114800"/>
              <a:ext cx="315912" cy="658813"/>
            </a:xfrm>
            <a:custGeom>
              <a:avLst/>
              <a:gdLst>
                <a:gd name="T0" fmla="*/ 0 w 316194"/>
                <a:gd name="T1" fmla="*/ 0 h 658026"/>
                <a:gd name="T2" fmla="*/ 136488 w 316194"/>
                <a:gd name="T3" fmla="*/ 145626 h 658026"/>
                <a:gd name="T4" fmla="*/ 281508 w 316194"/>
                <a:gd name="T5" fmla="*/ 445444 h 658026"/>
                <a:gd name="T6" fmla="*/ 315630 w 316194"/>
                <a:gd name="T7" fmla="*/ 659601 h 658026"/>
                <a:gd name="T8" fmla="*/ 315630 w 316194"/>
                <a:gd name="T9" fmla="*/ 659601 h 658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194" h="658026">
                  <a:moveTo>
                    <a:pt x="0" y="0"/>
                  </a:moveTo>
                  <a:cubicBezTo>
                    <a:pt x="44865" y="35607"/>
                    <a:pt x="89730" y="71215"/>
                    <a:pt x="136732" y="145278"/>
                  </a:cubicBezTo>
                  <a:cubicBezTo>
                    <a:pt x="183734" y="219341"/>
                    <a:pt x="252101" y="358923"/>
                    <a:pt x="282011" y="444381"/>
                  </a:cubicBezTo>
                  <a:cubicBezTo>
                    <a:pt x="311921" y="529839"/>
                    <a:pt x="316194" y="658026"/>
                    <a:pt x="316194" y="658026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45" name="Freeform 164"/>
            <p:cNvSpPr>
              <a:spLocks/>
            </p:cNvSpPr>
            <p:nvPr/>
          </p:nvSpPr>
          <p:spPr bwMode="auto">
            <a:xfrm>
              <a:off x="2565400" y="3900488"/>
              <a:ext cx="598488" cy="889000"/>
            </a:xfrm>
            <a:custGeom>
              <a:avLst/>
              <a:gdLst>
                <a:gd name="T0" fmla="*/ 0 w 598206"/>
                <a:gd name="T1" fmla="*/ 0 h 888762"/>
                <a:gd name="T2" fmla="*/ 94092 w 598206"/>
                <a:gd name="T3" fmla="*/ 333464 h 888762"/>
                <a:gd name="T4" fmla="*/ 239508 w 598206"/>
                <a:gd name="T5" fmla="*/ 581426 h 888762"/>
                <a:gd name="T6" fmla="*/ 402030 w 598206"/>
                <a:gd name="T7" fmla="*/ 778083 h 888762"/>
                <a:gd name="T8" fmla="*/ 598770 w 598206"/>
                <a:gd name="T9" fmla="*/ 889238 h 888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8206" h="888762">
                  <a:moveTo>
                    <a:pt x="0" y="0"/>
                  </a:moveTo>
                  <a:cubicBezTo>
                    <a:pt x="27062" y="118217"/>
                    <a:pt x="54124" y="236434"/>
                    <a:pt x="94004" y="333286"/>
                  </a:cubicBezTo>
                  <a:cubicBezTo>
                    <a:pt x="133884" y="430138"/>
                    <a:pt x="188007" y="507051"/>
                    <a:pt x="239282" y="581114"/>
                  </a:cubicBezTo>
                  <a:cubicBezTo>
                    <a:pt x="290557" y="655177"/>
                    <a:pt x="341831" y="726392"/>
                    <a:pt x="401652" y="777667"/>
                  </a:cubicBezTo>
                  <a:cubicBezTo>
                    <a:pt x="461473" y="828942"/>
                    <a:pt x="529839" y="858852"/>
                    <a:pt x="598206" y="88876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46" name="Oval 165"/>
            <p:cNvSpPr>
              <a:spLocks noChangeArrowheads="1"/>
            </p:cNvSpPr>
            <p:nvPr/>
          </p:nvSpPr>
          <p:spPr bwMode="auto">
            <a:xfrm>
              <a:off x="3154363" y="4757738"/>
              <a:ext cx="87312" cy="92075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1647" name="Freeform 166"/>
            <p:cNvSpPr>
              <a:spLocks/>
            </p:cNvSpPr>
            <p:nvPr/>
          </p:nvSpPr>
          <p:spPr bwMode="auto">
            <a:xfrm>
              <a:off x="2600325" y="3867150"/>
              <a:ext cx="606425" cy="896938"/>
            </a:xfrm>
            <a:custGeom>
              <a:avLst/>
              <a:gdLst>
                <a:gd name="T0" fmla="*/ 0 w 607373"/>
                <a:gd name="T1" fmla="*/ 0 h 897308"/>
                <a:gd name="T2" fmla="*/ 230017 w 607373"/>
                <a:gd name="T3" fmla="*/ 111003 h 897308"/>
                <a:gd name="T4" fmla="*/ 434477 w 607373"/>
                <a:gd name="T5" fmla="*/ 315934 h 897308"/>
                <a:gd name="T6" fmla="*/ 579301 w 607373"/>
                <a:gd name="T7" fmla="*/ 691639 h 897308"/>
                <a:gd name="T8" fmla="*/ 604859 w 607373"/>
                <a:gd name="T9" fmla="*/ 896568 h 897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7373" h="897308">
                  <a:moveTo>
                    <a:pt x="0" y="0"/>
                  </a:moveTo>
                  <a:cubicBezTo>
                    <a:pt x="79049" y="29198"/>
                    <a:pt x="158098" y="58396"/>
                    <a:pt x="230737" y="111095"/>
                  </a:cubicBezTo>
                  <a:cubicBezTo>
                    <a:pt x="303376" y="163794"/>
                    <a:pt x="377440" y="219342"/>
                    <a:pt x="435836" y="316194"/>
                  </a:cubicBezTo>
                  <a:cubicBezTo>
                    <a:pt x="494232" y="413046"/>
                    <a:pt x="552628" y="595357"/>
                    <a:pt x="581114" y="692209"/>
                  </a:cubicBezTo>
                  <a:cubicBezTo>
                    <a:pt x="609600" y="789061"/>
                    <a:pt x="608176" y="843184"/>
                    <a:pt x="606752" y="897308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48" name="Freeform 167"/>
            <p:cNvSpPr>
              <a:spLocks/>
            </p:cNvSpPr>
            <p:nvPr/>
          </p:nvSpPr>
          <p:spPr bwMode="auto">
            <a:xfrm>
              <a:off x="2300288" y="4397375"/>
              <a:ext cx="881062" cy="434975"/>
            </a:xfrm>
            <a:custGeom>
              <a:avLst/>
              <a:gdLst>
                <a:gd name="T0" fmla="*/ 0 w 880217"/>
                <a:gd name="T1" fmla="*/ 0 h 435835"/>
                <a:gd name="T2" fmla="*/ 248305 w 880217"/>
                <a:gd name="T3" fmla="*/ 85121 h 435835"/>
                <a:gd name="T4" fmla="*/ 599355 w 880217"/>
                <a:gd name="T5" fmla="*/ 263874 h 435835"/>
                <a:gd name="T6" fmla="*/ 881908 w 880217"/>
                <a:gd name="T7" fmla="*/ 434117 h 435835"/>
                <a:gd name="T8" fmla="*/ 881908 w 880217"/>
                <a:gd name="T9" fmla="*/ 434117 h 435835"/>
                <a:gd name="T10" fmla="*/ 873346 w 880217"/>
                <a:gd name="T11" fmla="*/ 425605 h 4358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0217" h="435835">
                  <a:moveTo>
                    <a:pt x="0" y="0"/>
                  </a:moveTo>
                  <a:cubicBezTo>
                    <a:pt x="74064" y="20652"/>
                    <a:pt x="148128" y="41305"/>
                    <a:pt x="247829" y="85458"/>
                  </a:cubicBezTo>
                  <a:cubicBezTo>
                    <a:pt x="347530" y="129611"/>
                    <a:pt x="492808" y="206523"/>
                    <a:pt x="598206" y="264919"/>
                  </a:cubicBezTo>
                  <a:cubicBezTo>
                    <a:pt x="703604" y="323315"/>
                    <a:pt x="880217" y="435835"/>
                    <a:pt x="880217" y="435835"/>
                  </a:cubicBezTo>
                  <a:lnTo>
                    <a:pt x="871671" y="427289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Arc 168"/>
            <p:cNvSpPr/>
            <p:nvPr/>
          </p:nvSpPr>
          <p:spPr>
            <a:xfrm>
              <a:off x="2270125" y="4421188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black"/>
                </a:solidFill>
                <a:sym typeface="Arial"/>
                <a:rtl val="0"/>
              </a:endParaRPr>
            </a:p>
          </p:txBody>
        </p:sp>
        <p:sp>
          <p:nvSpPr>
            <p:cNvPr id="21650" name="Freeform 169"/>
            <p:cNvSpPr>
              <a:spLocks/>
            </p:cNvSpPr>
            <p:nvPr/>
          </p:nvSpPr>
          <p:spPr bwMode="auto">
            <a:xfrm>
              <a:off x="2266950" y="4405313"/>
              <a:ext cx="922338" cy="496887"/>
            </a:xfrm>
            <a:custGeom>
              <a:avLst/>
              <a:gdLst>
                <a:gd name="T0" fmla="*/ 0 w 922946"/>
                <a:gd name="T1" fmla="*/ 0 h 496040"/>
                <a:gd name="T2" fmla="*/ 179226 w 922946"/>
                <a:gd name="T3" fmla="*/ 257250 h 496040"/>
                <a:gd name="T4" fmla="*/ 409658 w 922946"/>
                <a:gd name="T5" fmla="*/ 411600 h 496040"/>
                <a:gd name="T6" fmla="*/ 742505 w 922946"/>
                <a:gd name="T7" fmla="*/ 497350 h 496040"/>
                <a:gd name="T8" fmla="*/ 921730 w 922946"/>
                <a:gd name="T9" fmla="*/ 437324 h 496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2946" h="496040">
                  <a:moveTo>
                    <a:pt x="0" y="0"/>
                  </a:moveTo>
                  <a:cubicBezTo>
                    <a:pt x="55548" y="94003"/>
                    <a:pt x="111096" y="188007"/>
                    <a:pt x="179462" y="256373"/>
                  </a:cubicBezTo>
                  <a:cubicBezTo>
                    <a:pt x="247828" y="324739"/>
                    <a:pt x="316194" y="370318"/>
                    <a:pt x="410198" y="410198"/>
                  </a:cubicBezTo>
                  <a:cubicBezTo>
                    <a:pt x="504202" y="450078"/>
                    <a:pt x="658026" y="491383"/>
                    <a:pt x="743484" y="495656"/>
                  </a:cubicBezTo>
                  <a:cubicBezTo>
                    <a:pt x="828942" y="499929"/>
                    <a:pt x="875944" y="467882"/>
                    <a:pt x="922946" y="435835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807" tIns="41403" rIns="82807" bIns="4140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51" name="Oval 171"/>
            <p:cNvSpPr>
              <a:spLocks noChangeArrowheads="1"/>
            </p:cNvSpPr>
            <p:nvPr/>
          </p:nvSpPr>
          <p:spPr bwMode="auto">
            <a:xfrm>
              <a:off x="2797175" y="4048125"/>
              <a:ext cx="85725" cy="92075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1652" name="Oval 172"/>
            <p:cNvSpPr>
              <a:spLocks noChangeArrowheads="1"/>
            </p:cNvSpPr>
            <p:nvPr/>
          </p:nvSpPr>
          <p:spPr bwMode="auto">
            <a:xfrm>
              <a:off x="4193754" y="6145237"/>
              <a:ext cx="87312" cy="92075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1653" name="Oval 174"/>
            <p:cNvSpPr>
              <a:spLocks noChangeArrowheads="1"/>
            </p:cNvSpPr>
            <p:nvPr/>
          </p:nvSpPr>
          <p:spPr bwMode="auto">
            <a:xfrm>
              <a:off x="2514600" y="3833813"/>
              <a:ext cx="85725" cy="92075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76" name="Rectangle 34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gray">
            <a:xfrm>
              <a:off x="3800475" y="5267325"/>
              <a:ext cx="284163" cy="76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80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1" kern="0" dirty="0">
                  <a:solidFill>
                    <a:srgbClr val="7030A0"/>
                  </a:solidFill>
                  <a:latin typeface="Arial"/>
                  <a:ea typeface="Arial"/>
                  <a:sym typeface="Arial"/>
                  <a:rtl val="0"/>
                </a:rPr>
                <a:t>500KM</a:t>
              </a:r>
            </a:p>
          </p:txBody>
        </p:sp>
        <p:sp>
          <p:nvSpPr>
            <p:cNvPr id="179" name="Rectangle 34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gray">
            <a:xfrm>
              <a:off x="2432050" y="4364038"/>
              <a:ext cx="285750" cy="77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80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1" kern="0" dirty="0">
                  <a:solidFill>
                    <a:srgbClr val="7030A0"/>
                  </a:solidFill>
                  <a:latin typeface="Arial"/>
                  <a:ea typeface="Arial"/>
                  <a:sym typeface="Arial"/>
                  <a:rtl val="0"/>
                </a:rPr>
                <a:t>400KM</a:t>
              </a:r>
            </a:p>
          </p:txBody>
        </p:sp>
        <p:sp>
          <p:nvSpPr>
            <p:cNvPr id="180" name="Rectangle 34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gray">
            <a:xfrm>
              <a:off x="3152775" y="5419725"/>
              <a:ext cx="242888" cy="76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80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1" kern="0" dirty="0">
                  <a:solidFill>
                    <a:srgbClr val="7030A0"/>
                  </a:solidFill>
                  <a:latin typeface="Arial"/>
                  <a:ea typeface="Arial"/>
                  <a:sym typeface="Arial"/>
                  <a:rtl val="0"/>
                </a:rPr>
                <a:t>500KM</a:t>
              </a:r>
            </a:p>
          </p:txBody>
        </p:sp>
        <p:sp>
          <p:nvSpPr>
            <p:cNvPr id="181" name="Rectangle 34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gray">
            <a:xfrm>
              <a:off x="2503488" y="4860925"/>
              <a:ext cx="244475" cy="76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80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1" kern="0" dirty="0">
                  <a:solidFill>
                    <a:srgbClr val="7030A0"/>
                  </a:solidFill>
                  <a:latin typeface="Arial"/>
                  <a:ea typeface="Arial"/>
                  <a:sym typeface="Arial"/>
                  <a:rtl val="0"/>
                </a:rPr>
                <a:t>400KM</a:t>
              </a:r>
            </a:p>
          </p:txBody>
        </p:sp>
        <p:sp>
          <p:nvSpPr>
            <p:cNvPr id="182" name="Rectangle 34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gray">
            <a:xfrm>
              <a:off x="2360613" y="4110038"/>
              <a:ext cx="242887" cy="76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80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1" kern="0" dirty="0">
                  <a:solidFill>
                    <a:srgbClr val="7030A0"/>
                  </a:solidFill>
                  <a:latin typeface="Arial"/>
                  <a:ea typeface="Arial"/>
                  <a:sym typeface="Arial"/>
                  <a:rtl val="0"/>
                </a:rPr>
                <a:t>350KM</a:t>
              </a:r>
            </a:p>
          </p:txBody>
        </p:sp>
        <p:sp>
          <p:nvSpPr>
            <p:cNvPr id="183" name="Rectangle 34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gray">
            <a:xfrm>
              <a:off x="3700463" y="4402138"/>
              <a:ext cx="242887" cy="77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80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1" kern="0" dirty="0">
                  <a:solidFill>
                    <a:srgbClr val="7030A0"/>
                  </a:solidFill>
                  <a:latin typeface="Arial"/>
                  <a:ea typeface="Arial"/>
                  <a:sym typeface="Arial"/>
                  <a:rtl val="0"/>
                </a:rPr>
                <a:t>350KM</a:t>
              </a:r>
            </a:p>
          </p:txBody>
        </p:sp>
        <p:sp>
          <p:nvSpPr>
            <p:cNvPr id="184" name="Rectangle 34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gray">
            <a:xfrm>
              <a:off x="2836863" y="4402138"/>
              <a:ext cx="242887" cy="77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80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00" b="1" kern="0" dirty="0">
                  <a:solidFill>
                    <a:srgbClr val="7030A0"/>
                  </a:solidFill>
                  <a:latin typeface="Arial"/>
                  <a:ea typeface="Arial"/>
                  <a:sym typeface="Arial"/>
                  <a:rtl val="0"/>
                </a:rPr>
                <a:t>150KM</a:t>
              </a:r>
            </a:p>
          </p:txBody>
        </p:sp>
        <p:sp>
          <p:nvSpPr>
            <p:cNvPr id="188" name="Oval 187"/>
            <p:cNvSpPr/>
            <p:nvPr/>
          </p:nvSpPr>
          <p:spPr>
            <a:xfrm>
              <a:off x="3727450" y="5359400"/>
              <a:ext cx="1135063" cy="1058863"/>
            </a:xfrm>
            <a:prstGeom prst="ellipse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792413" y="4340225"/>
              <a:ext cx="960437" cy="854075"/>
            </a:xfrm>
            <a:prstGeom prst="ellipse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3295649" y="3170238"/>
              <a:ext cx="1362869" cy="1408112"/>
            </a:xfrm>
            <a:prstGeom prst="ellipse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2671763" y="3752850"/>
              <a:ext cx="595312" cy="577850"/>
            </a:xfrm>
            <a:prstGeom prst="ellipse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2144713" y="3609975"/>
              <a:ext cx="527050" cy="525463"/>
            </a:xfrm>
            <a:prstGeom prst="ellipse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1722438" y="4114800"/>
              <a:ext cx="638175" cy="600075"/>
            </a:xfrm>
            <a:prstGeom prst="ellipse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4592638" y="5500688"/>
              <a:ext cx="131762" cy="12541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3671888" y="3170238"/>
              <a:ext cx="131762" cy="12541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21703" name="Rectangle 14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gray">
            <a:xfrm>
              <a:off x="3390509" y="3124200"/>
              <a:ext cx="3173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600" b="1" dirty="0">
                  <a:solidFill>
                    <a:srgbClr val="C00000"/>
                  </a:solidFill>
                </a:rPr>
                <a:t>Marsabit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600" b="1" dirty="0" smtClean="0">
                  <a:solidFill>
                    <a:srgbClr val="C00000"/>
                  </a:solidFill>
                </a:rPr>
                <a:t>Girls</a:t>
              </a:r>
              <a:endParaRPr lang="en-GB" altLang="en-US" sz="600" b="1" dirty="0">
                <a:solidFill>
                  <a:srgbClr val="C00000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348038" y="4583113"/>
              <a:ext cx="80962" cy="6508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175000" y="4768850"/>
              <a:ext cx="80963" cy="650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21706" name="Oval 206"/>
            <p:cNvSpPr>
              <a:spLocks noChangeArrowheads="1"/>
            </p:cNvSpPr>
            <p:nvPr/>
          </p:nvSpPr>
          <p:spPr bwMode="auto">
            <a:xfrm>
              <a:off x="3648075" y="3962400"/>
              <a:ext cx="85725" cy="92075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2807" tIns="41403" rIns="82807" bIns="41403" anchor="ctr"/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4316017" y="4253051"/>
              <a:ext cx="131762" cy="12541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3" rIns="91281" bIns="45643" anchor="ctr"/>
            <a:lstStyle/>
            <a:p>
              <a:pPr algn="ctr" defTabSz="912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prstClr val="white"/>
                </a:solidFill>
                <a:sym typeface="Arial"/>
                <a:rtl val="0"/>
              </a:endParaRPr>
            </a:p>
          </p:txBody>
        </p:sp>
        <p:sp>
          <p:nvSpPr>
            <p:cNvPr id="199" name="Rectangle 14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gray">
            <a:xfrm>
              <a:off x="4427984" y="4149660"/>
              <a:ext cx="6780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defTabSz="827088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600" b="1" dirty="0" smtClean="0">
                  <a:solidFill>
                    <a:srgbClr val="C00000"/>
                  </a:solidFill>
                </a:rPr>
                <a:t>Garissa University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600" b="1" dirty="0" smtClean="0">
                  <a:solidFill>
                    <a:srgbClr val="C00000"/>
                  </a:solidFill>
                </a:rPr>
                <a:t>College</a:t>
              </a:r>
              <a:endParaRPr lang="en-GB" altLang="en-US" sz="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3707904" y="1184746"/>
            <a:ext cx="2122998" cy="5128169"/>
          </a:xfrm>
          <a:custGeom>
            <a:avLst/>
            <a:gdLst>
              <a:gd name="connsiteX0" fmla="*/ 0 w 2122998"/>
              <a:gd name="connsiteY0" fmla="*/ 4993419 h 5128169"/>
              <a:gd name="connsiteX1" fmla="*/ 166978 w 2122998"/>
              <a:gd name="connsiteY1" fmla="*/ 5072932 h 5128169"/>
              <a:gd name="connsiteX2" fmla="*/ 667910 w 2122998"/>
              <a:gd name="connsiteY2" fmla="*/ 4269850 h 5128169"/>
              <a:gd name="connsiteX3" fmla="*/ 1836752 w 2122998"/>
              <a:gd name="connsiteY3" fmla="*/ 3347499 h 5128169"/>
              <a:gd name="connsiteX4" fmla="*/ 2122998 w 2122998"/>
              <a:gd name="connsiteY4" fmla="*/ 0 h 51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998" h="5128169">
                <a:moveTo>
                  <a:pt x="0" y="4993419"/>
                </a:moveTo>
                <a:cubicBezTo>
                  <a:pt x="27830" y="5093473"/>
                  <a:pt x="55660" y="5193527"/>
                  <a:pt x="166978" y="5072932"/>
                </a:cubicBezTo>
                <a:cubicBezTo>
                  <a:pt x="278296" y="4952337"/>
                  <a:pt x="389614" y="4557422"/>
                  <a:pt x="667910" y="4269850"/>
                </a:cubicBezTo>
                <a:cubicBezTo>
                  <a:pt x="946206" y="3982278"/>
                  <a:pt x="1594237" y="4059141"/>
                  <a:pt x="1836752" y="3347499"/>
                </a:cubicBezTo>
                <a:cubicBezTo>
                  <a:pt x="2079267" y="2635857"/>
                  <a:pt x="2101132" y="1317928"/>
                  <a:pt x="2122998" y="0"/>
                </a:cubicBezTo>
              </a:path>
            </a:pathLst>
          </a:cu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07904" y="1176793"/>
            <a:ext cx="2258171" cy="5268289"/>
          </a:xfrm>
          <a:custGeom>
            <a:avLst/>
            <a:gdLst>
              <a:gd name="connsiteX0" fmla="*/ 0 w 2258171"/>
              <a:gd name="connsiteY0" fmla="*/ 5025224 h 5268289"/>
              <a:gd name="connsiteX1" fmla="*/ 39757 w 2258171"/>
              <a:gd name="connsiteY1" fmla="*/ 5224007 h 5268289"/>
              <a:gd name="connsiteX2" fmla="*/ 198783 w 2258171"/>
              <a:gd name="connsiteY2" fmla="*/ 5231958 h 5268289"/>
              <a:gd name="connsiteX3" fmla="*/ 461176 w 2258171"/>
              <a:gd name="connsiteY3" fmla="*/ 4818490 h 5268289"/>
              <a:gd name="connsiteX4" fmla="*/ 739472 w 2258171"/>
              <a:gd name="connsiteY4" fmla="*/ 4373217 h 5268289"/>
              <a:gd name="connsiteX5" fmla="*/ 1399430 w 2258171"/>
              <a:gd name="connsiteY5" fmla="*/ 4055165 h 5268289"/>
              <a:gd name="connsiteX6" fmla="*/ 1725433 w 2258171"/>
              <a:gd name="connsiteY6" fmla="*/ 3808675 h 5268289"/>
              <a:gd name="connsiteX7" fmla="*/ 1924216 w 2258171"/>
              <a:gd name="connsiteY7" fmla="*/ 3458817 h 5268289"/>
              <a:gd name="connsiteX8" fmla="*/ 2083242 w 2258171"/>
              <a:gd name="connsiteY8" fmla="*/ 2862470 h 5268289"/>
              <a:gd name="connsiteX9" fmla="*/ 2170706 w 2258171"/>
              <a:gd name="connsiteY9" fmla="*/ 2162755 h 5268289"/>
              <a:gd name="connsiteX10" fmla="*/ 2258171 w 2258171"/>
              <a:gd name="connsiteY10" fmla="*/ 0 h 526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8171" h="5268289">
                <a:moveTo>
                  <a:pt x="0" y="5025224"/>
                </a:moveTo>
                <a:cubicBezTo>
                  <a:pt x="3313" y="5107387"/>
                  <a:pt x="6627" y="5189551"/>
                  <a:pt x="39757" y="5224007"/>
                </a:cubicBezTo>
                <a:cubicBezTo>
                  <a:pt x="72887" y="5258463"/>
                  <a:pt x="128547" y="5299544"/>
                  <a:pt x="198783" y="5231958"/>
                </a:cubicBezTo>
                <a:cubicBezTo>
                  <a:pt x="269019" y="5164372"/>
                  <a:pt x="371061" y="4961613"/>
                  <a:pt x="461176" y="4818490"/>
                </a:cubicBezTo>
                <a:cubicBezTo>
                  <a:pt x="551291" y="4675367"/>
                  <a:pt x="583096" y="4500438"/>
                  <a:pt x="739472" y="4373217"/>
                </a:cubicBezTo>
                <a:cubicBezTo>
                  <a:pt x="895848" y="4245996"/>
                  <a:pt x="1235103" y="4149255"/>
                  <a:pt x="1399430" y="4055165"/>
                </a:cubicBezTo>
                <a:cubicBezTo>
                  <a:pt x="1563757" y="3961075"/>
                  <a:pt x="1637969" y="3908066"/>
                  <a:pt x="1725433" y="3808675"/>
                </a:cubicBezTo>
                <a:cubicBezTo>
                  <a:pt x="1812897" y="3709284"/>
                  <a:pt x="1864581" y="3616518"/>
                  <a:pt x="1924216" y="3458817"/>
                </a:cubicBezTo>
                <a:cubicBezTo>
                  <a:pt x="1983851" y="3301116"/>
                  <a:pt x="2042160" y="3078480"/>
                  <a:pt x="2083242" y="2862470"/>
                </a:cubicBezTo>
                <a:cubicBezTo>
                  <a:pt x="2124324" y="2646460"/>
                  <a:pt x="2141551" y="2639833"/>
                  <a:pt x="2170706" y="2162755"/>
                </a:cubicBezTo>
                <a:cubicBezTo>
                  <a:pt x="2199861" y="1685677"/>
                  <a:pt x="2229016" y="842838"/>
                  <a:pt x="2258171" y="0"/>
                </a:cubicBezTo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Line 211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>
            <a:off x="6588224" y="2276872"/>
            <a:ext cx="255587" cy="0"/>
          </a:xfrm>
          <a:prstGeom prst="line">
            <a:avLst/>
          </a:prstGeom>
          <a:noFill/>
          <a:ln w="44450"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1" name="Rectangle 21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876256" y="2210381"/>
            <a:ext cx="20162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800" dirty="0" smtClean="0"/>
              <a:t>SEACOM International capacity (3150Mb/s</a:t>
            </a:r>
            <a:r>
              <a:rPr lang="en-GB" altLang="en-US" sz="900" dirty="0" smtClean="0"/>
              <a:t>)</a:t>
            </a:r>
            <a:endParaRPr lang="en-GB" altLang="en-US" sz="900" dirty="0"/>
          </a:p>
        </p:txBody>
      </p:sp>
      <p:sp>
        <p:nvSpPr>
          <p:cNvPr id="202" name="Line 211"/>
          <p:cNvSpPr>
            <a:spLocks noChangeShapeType="1"/>
          </p:cNvSpPr>
          <p:nvPr>
            <p:custDataLst>
              <p:tags r:id="rId14"/>
            </p:custDataLst>
          </p:nvPr>
        </p:nvSpPr>
        <p:spPr bwMode="gray">
          <a:xfrm>
            <a:off x="6588224" y="2564904"/>
            <a:ext cx="255587" cy="0"/>
          </a:xfrm>
          <a:prstGeom prst="line">
            <a:avLst/>
          </a:prstGeom>
          <a:noFill/>
          <a:ln w="28575">
            <a:solidFill>
              <a:srgbClr val="00B0F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Rectangle 21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6876256" y="2513801"/>
            <a:ext cx="22322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800" dirty="0" smtClean="0"/>
              <a:t>KTCIP TEAMS International capacity (1200Mb/s)</a:t>
            </a:r>
            <a:endParaRPr lang="en-GB" altLang="en-US" sz="800" dirty="0"/>
          </a:p>
        </p:txBody>
      </p:sp>
      <p:sp>
        <p:nvSpPr>
          <p:cNvPr id="204" name="Rectangle 21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292080" y="1124744"/>
            <a:ext cx="5339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700" b="1" dirty="0" smtClean="0"/>
              <a:t>SEACOM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700" b="1" dirty="0" smtClean="0"/>
              <a:t>(3150Mb/s)</a:t>
            </a:r>
            <a:endParaRPr lang="en-GB" altLang="en-US" sz="700" b="1" dirty="0"/>
          </a:p>
        </p:txBody>
      </p:sp>
      <p:sp>
        <p:nvSpPr>
          <p:cNvPr id="207" name="Line 211"/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>
            <a:off x="6588224" y="2420888"/>
            <a:ext cx="255587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635896" y="1320376"/>
            <a:ext cx="2520280" cy="5240996"/>
          </a:xfrm>
          <a:custGeom>
            <a:avLst/>
            <a:gdLst>
              <a:gd name="connsiteX0" fmla="*/ 55659 w 2496709"/>
              <a:gd name="connsiteY0" fmla="*/ 4937760 h 5265312"/>
              <a:gd name="connsiteX1" fmla="*/ 0 w 2496709"/>
              <a:gd name="connsiteY1" fmla="*/ 5112689 h 5265312"/>
              <a:gd name="connsiteX2" fmla="*/ 55659 w 2496709"/>
              <a:gd name="connsiteY2" fmla="*/ 5216056 h 5265312"/>
              <a:gd name="connsiteX3" fmla="*/ 214685 w 2496709"/>
              <a:gd name="connsiteY3" fmla="*/ 5255812 h 5265312"/>
              <a:gd name="connsiteX4" fmla="*/ 405516 w 2496709"/>
              <a:gd name="connsiteY4" fmla="*/ 5041127 h 5265312"/>
              <a:gd name="connsiteX5" fmla="*/ 620202 w 2496709"/>
              <a:gd name="connsiteY5" fmla="*/ 4643562 h 5265312"/>
              <a:gd name="connsiteX6" fmla="*/ 771276 w 2496709"/>
              <a:gd name="connsiteY6" fmla="*/ 4397071 h 5265312"/>
              <a:gd name="connsiteX7" fmla="*/ 1248355 w 2496709"/>
              <a:gd name="connsiteY7" fmla="*/ 4158532 h 5265312"/>
              <a:gd name="connsiteX8" fmla="*/ 1669774 w 2496709"/>
              <a:gd name="connsiteY8" fmla="*/ 3935896 h 5265312"/>
              <a:gd name="connsiteX9" fmla="*/ 1987826 w 2496709"/>
              <a:gd name="connsiteY9" fmla="*/ 3530379 h 5265312"/>
              <a:gd name="connsiteX10" fmla="*/ 2178657 w 2496709"/>
              <a:gd name="connsiteY10" fmla="*/ 2838616 h 5265312"/>
              <a:gd name="connsiteX11" fmla="*/ 2289976 w 2496709"/>
              <a:gd name="connsiteY11" fmla="*/ 1884459 h 5265312"/>
              <a:gd name="connsiteX12" fmla="*/ 2329732 w 2496709"/>
              <a:gd name="connsiteY12" fmla="*/ 978011 h 5265312"/>
              <a:gd name="connsiteX13" fmla="*/ 2353586 w 2496709"/>
              <a:gd name="connsiteY13" fmla="*/ 365760 h 5265312"/>
              <a:gd name="connsiteX14" fmla="*/ 2496709 w 2496709"/>
              <a:gd name="connsiteY14" fmla="*/ 0 h 52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6709" h="5265312">
                <a:moveTo>
                  <a:pt x="55659" y="4937760"/>
                </a:moveTo>
                <a:cubicBezTo>
                  <a:pt x="27829" y="5002033"/>
                  <a:pt x="0" y="5066306"/>
                  <a:pt x="0" y="5112689"/>
                </a:cubicBezTo>
                <a:cubicBezTo>
                  <a:pt x="0" y="5159072"/>
                  <a:pt x="19878" y="5192202"/>
                  <a:pt x="55659" y="5216056"/>
                </a:cubicBezTo>
                <a:cubicBezTo>
                  <a:pt x="91440" y="5239910"/>
                  <a:pt x="156376" y="5284967"/>
                  <a:pt x="214685" y="5255812"/>
                </a:cubicBezTo>
                <a:cubicBezTo>
                  <a:pt x="272995" y="5226657"/>
                  <a:pt x="337930" y="5143169"/>
                  <a:pt x="405516" y="5041127"/>
                </a:cubicBezTo>
                <a:cubicBezTo>
                  <a:pt x="473102" y="4939085"/>
                  <a:pt x="559242" y="4750905"/>
                  <a:pt x="620202" y="4643562"/>
                </a:cubicBezTo>
                <a:cubicBezTo>
                  <a:pt x="681162" y="4536219"/>
                  <a:pt x="666584" y="4477909"/>
                  <a:pt x="771276" y="4397071"/>
                </a:cubicBezTo>
                <a:cubicBezTo>
                  <a:pt x="875968" y="4316233"/>
                  <a:pt x="1098605" y="4235395"/>
                  <a:pt x="1248355" y="4158532"/>
                </a:cubicBezTo>
                <a:cubicBezTo>
                  <a:pt x="1398105" y="4081669"/>
                  <a:pt x="1546529" y="4040588"/>
                  <a:pt x="1669774" y="3935896"/>
                </a:cubicBezTo>
                <a:cubicBezTo>
                  <a:pt x="1793019" y="3831204"/>
                  <a:pt x="1903012" y="3713259"/>
                  <a:pt x="1987826" y="3530379"/>
                </a:cubicBezTo>
                <a:cubicBezTo>
                  <a:pt x="2072640" y="3347499"/>
                  <a:pt x="2128299" y="3112936"/>
                  <a:pt x="2178657" y="2838616"/>
                </a:cubicBezTo>
                <a:cubicBezTo>
                  <a:pt x="2229015" y="2564296"/>
                  <a:pt x="2264797" y="2194560"/>
                  <a:pt x="2289976" y="1884459"/>
                </a:cubicBezTo>
                <a:cubicBezTo>
                  <a:pt x="2315155" y="1574358"/>
                  <a:pt x="2319130" y="1231127"/>
                  <a:pt x="2329732" y="978011"/>
                </a:cubicBezTo>
                <a:cubicBezTo>
                  <a:pt x="2340334" y="724895"/>
                  <a:pt x="2325757" y="528762"/>
                  <a:pt x="2353586" y="365760"/>
                </a:cubicBezTo>
                <a:cubicBezTo>
                  <a:pt x="2381415" y="202758"/>
                  <a:pt x="2439062" y="101379"/>
                  <a:pt x="2496709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1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876256" y="2369785"/>
            <a:ext cx="19442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800" dirty="0" smtClean="0"/>
              <a:t>WIOCC International capacity (600Mb/s)</a:t>
            </a:r>
            <a:endParaRPr lang="en-GB" altLang="en-US" sz="800" dirty="0"/>
          </a:p>
        </p:txBody>
      </p:sp>
      <p:sp>
        <p:nvSpPr>
          <p:cNvPr id="209" name="Rectangle 21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6148224" y="1212654"/>
            <a:ext cx="1658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700" b="1" dirty="0" smtClean="0"/>
              <a:t>KTCIP TEAMS/SEAMEWE4 (1200Mb/s)</a:t>
            </a:r>
            <a:endParaRPr lang="en-GB" altLang="en-US" sz="700" b="1" dirty="0"/>
          </a:p>
        </p:txBody>
      </p:sp>
      <p:sp>
        <p:nvSpPr>
          <p:cNvPr id="210" name="Rectangle 21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868144" y="1065177"/>
            <a:ext cx="145816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700" b="1" dirty="0" smtClean="0"/>
              <a:t>WIOCC (600Mb/s)</a:t>
            </a:r>
            <a:endParaRPr lang="en-GB" altLang="en-US" sz="700" b="1" dirty="0"/>
          </a:p>
        </p:txBody>
      </p:sp>
      <p:sp>
        <p:nvSpPr>
          <p:cNvPr id="211" name="Rectangle 210"/>
          <p:cNvSpPr/>
          <p:nvPr/>
        </p:nvSpPr>
        <p:spPr>
          <a:xfrm>
            <a:off x="3626942" y="6244233"/>
            <a:ext cx="80962" cy="65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635896" y="6142831"/>
            <a:ext cx="80962" cy="650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13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059832" y="6268670"/>
            <a:ext cx="6075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600" b="1" dirty="0" smtClean="0">
                <a:solidFill>
                  <a:srgbClr val="C00000"/>
                </a:solidFill>
              </a:rPr>
              <a:t>TEAMS Landing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600" b="1" dirty="0" smtClean="0">
                <a:solidFill>
                  <a:srgbClr val="C00000"/>
                </a:solidFill>
              </a:rPr>
              <a:t>station</a:t>
            </a:r>
            <a:endParaRPr lang="en-GB" altLang="en-US" sz="600" b="1" dirty="0">
              <a:solidFill>
                <a:srgbClr val="C00000"/>
              </a:solidFill>
            </a:endParaRPr>
          </a:p>
        </p:txBody>
      </p:sp>
      <p:sp>
        <p:nvSpPr>
          <p:cNvPr id="214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3730677" y="6021288"/>
            <a:ext cx="6973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2708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600" b="1" dirty="0" smtClean="0">
                <a:solidFill>
                  <a:srgbClr val="C00000"/>
                </a:solidFill>
              </a:rPr>
              <a:t>SEACOM  Landing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600" b="1" dirty="0" smtClean="0">
                <a:solidFill>
                  <a:srgbClr val="C00000"/>
                </a:solidFill>
              </a:rPr>
              <a:t>station</a:t>
            </a:r>
            <a:endParaRPr lang="en-GB" altLang="en-US" sz="600" b="1" dirty="0">
              <a:solidFill>
                <a:srgbClr val="C00000"/>
              </a:solidFill>
            </a:endParaRPr>
          </a:p>
        </p:txBody>
      </p:sp>
      <p:sp>
        <p:nvSpPr>
          <p:cNvPr id="216" name="Rectangle 21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226033" y="1377062"/>
            <a:ext cx="1658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700" b="1" dirty="0" smtClean="0"/>
              <a:t>GOK TEAMS to Fujairah (600Mb/s)</a:t>
            </a:r>
            <a:endParaRPr lang="en-GB" altLang="en-US" sz="700" b="1" dirty="0"/>
          </a:p>
        </p:txBody>
      </p:sp>
      <p:sp>
        <p:nvSpPr>
          <p:cNvPr id="217" name="Line 211"/>
          <p:cNvSpPr>
            <a:spLocks noChangeShapeType="1"/>
          </p:cNvSpPr>
          <p:nvPr>
            <p:custDataLst>
              <p:tags r:id="rId24"/>
            </p:custDataLst>
          </p:nvPr>
        </p:nvSpPr>
        <p:spPr bwMode="gray">
          <a:xfrm>
            <a:off x="6588224" y="2684788"/>
            <a:ext cx="255587" cy="0"/>
          </a:xfrm>
          <a:prstGeom prst="line">
            <a:avLst/>
          </a:prstGeom>
          <a:noFill/>
          <a:ln w="19050">
            <a:solidFill>
              <a:srgbClr val="00B0F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8" name="Rectangle 21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876256" y="2636912"/>
            <a:ext cx="22322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defTabSz="809625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en-GB" altLang="en-US" sz="800" dirty="0" smtClean="0"/>
              <a:t>GOK TEAMS International capacity (600Mb/s)</a:t>
            </a:r>
            <a:endParaRPr lang="en-GB" altLang="en-US" sz="800" dirty="0"/>
          </a:p>
        </p:txBody>
      </p:sp>
      <p:sp>
        <p:nvSpPr>
          <p:cNvPr id="14" name="Freeform 13"/>
          <p:cNvSpPr/>
          <p:nvPr/>
        </p:nvSpPr>
        <p:spPr>
          <a:xfrm>
            <a:off x="3585501" y="1423283"/>
            <a:ext cx="2632419" cy="5187429"/>
          </a:xfrm>
          <a:custGeom>
            <a:avLst/>
            <a:gdLst>
              <a:gd name="connsiteX0" fmla="*/ 64148 w 2632419"/>
              <a:gd name="connsiteY0" fmla="*/ 4882101 h 5187429"/>
              <a:gd name="connsiteX1" fmla="*/ 537 w 2632419"/>
              <a:gd name="connsiteY1" fmla="*/ 5009322 h 5187429"/>
              <a:gd name="connsiteX2" fmla="*/ 40294 w 2632419"/>
              <a:gd name="connsiteY2" fmla="*/ 5112689 h 5187429"/>
              <a:gd name="connsiteX3" fmla="*/ 151612 w 2632419"/>
              <a:gd name="connsiteY3" fmla="*/ 5176300 h 5187429"/>
              <a:gd name="connsiteX4" fmla="*/ 302687 w 2632419"/>
              <a:gd name="connsiteY4" fmla="*/ 5176300 h 5187429"/>
              <a:gd name="connsiteX5" fmla="*/ 414005 w 2632419"/>
              <a:gd name="connsiteY5" fmla="*/ 5064981 h 5187429"/>
              <a:gd name="connsiteX6" fmla="*/ 493518 w 2632419"/>
              <a:gd name="connsiteY6" fmla="*/ 4953663 h 5187429"/>
              <a:gd name="connsiteX7" fmla="*/ 652544 w 2632419"/>
              <a:gd name="connsiteY7" fmla="*/ 4675367 h 5187429"/>
              <a:gd name="connsiteX8" fmla="*/ 811570 w 2632419"/>
              <a:gd name="connsiteY8" fmla="*/ 4365267 h 5187429"/>
              <a:gd name="connsiteX9" fmla="*/ 1050109 w 2632419"/>
              <a:gd name="connsiteY9" fmla="*/ 4206240 h 5187429"/>
              <a:gd name="connsiteX10" fmla="*/ 1574896 w 2632419"/>
              <a:gd name="connsiteY10" fmla="*/ 3975653 h 5187429"/>
              <a:gd name="connsiteX11" fmla="*/ 1829337 w 2632419"/>
              <a:gd name="connsiteY11" fmla="*/ 3808675 h 5187429"/>
              <a:gd name="connsiteX12" fmla="*/ 2059925 w 2632419"/>
              <a:gd name="connsiteY12" fmla="*/ 3514477 h 5187429"/>
              <a:gd name="connsiteX13" fmla="*/ 2203049 w 2632419"/>
              <a:gd name="connsiteY13" fmla="*/ 3172571 h 5187429"/>
              <a:gd name="connsiteX14" fmla="*/ 2314367 w 2632419"/>
              <a:gd name="connsiteY14" fmla="*/ 2647785 h 5187429"/>
              <a:gd name="connsiteX15" fmla="*/ 2393880 w 2632419"/>
              <a:gd name="connsiteY15" fmla="*/ 2011680 h 5187429"/>
              <a:gd name="connsiteX16" fmla="*/ 2441588 w 2632419"/>
              <a:gd name="connsiteY16" fmla="*/ 1184745 h 5187429"/>
              <a:gd name="connsiteX17" fmla="*/ 2465442 w 2632419"/>
              <a:gd name="connsiteY17" fmla="*/ 333955 h 5187429"/>
              <a:gd name="connsiteX18" fmla="*/ 2632419 w 2632419"/>
              <a:gd name="connsiteY18" fmla="*/ 0 h 518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2419" h="5187429">
                <a:moveTo>
                  <a:pt x="64148" y="4882101"/>
                </a:moveTo>
                <a:cubicBezTo>
                  <a:pt x="34330" y="4926496"/>
                  <a:pt x="4513" y="4970891"/>
                  <a:pt x="537" y="5009322"/>
                </a:cubicBezTo>
                <a:cubicBezTo>
                  <a:pt x="-3439" y="5047753"/>
                  <a:pt x="15115" y="5084860"/>
                  <a:pt x="40294" y="5112689"/>
                </a:cubicBezTo>
                <a:cubicBezTo>
                  <a:pt x="65473" y="5140518"/>
                  <a:pt x="107880" y="5165698"/>
                  <a:pt x="151612" y="5176300"/>
                </a:cubicBezTo>
                <a:cubicBezTo>
                  <a:pt x="195344" y="5186902"/>
                  <a:pt x="258955" y="5194853"/>
                  <a:pt x="302687" y="5176300"/>
                </a:cubicBezTo>
                <a:cubicBezTo>
                  <a:pt x="346419" y="5157747"/>
                  <a:pt x="382200" y="5102087"/>
                  <a:pt x="414005" y="5064981"/>
                </a:cubicBezTo>
                <a:cubicBezTo>
                  <a:pt x="445810" y="5027875"/>
                  <a:pt x="453761" y="5018599"/>
                  <a:pt x="493518" y="4953663"/>
                </a:cubicBezTo>
                <a:cubicBezTo>
                  <a:pt x="533275" y="4888727"/>
                  <a:pt x="599535" y="4773433"/>
                  <a:pt x="652544" y="4675367"/>
                </a:cubicBezTo>
                <a:cubicBezTo>
                  <a:pt x="705553" y="4577301"/>
                  <a:pt x="745309" y="4443455"/>
                  <a:pt x="811570" y="4365267"/>
                </a:cubicBezTo>
                <a:cubicBezTo>
                  <a:pt x="877831" y="4287079"/>
                  <a:pt x="922888" y="4271176"/>
                  <a:pt x="1050109" y="4206240"/>
                </a:cubicBezTo>
                <a:cubicBezTo>
                  <a:pt x="1177330" y="4141304"/>
                  <a:pt x="1445025" y="4041914"/>
                  <a:pt x="1574896" y="3975653"/>
                </a:cubicBezTo>
                <a:cubicBezTo>
                  <a:pt x="1704767" y="3909392"/>
                  <a:pt x="1748499" y="3885538"/>
                  <a:pt x="1829337" y="3808675"/>
                </a:cubicBezTo>
                <a:cubicBezTo>
                  <a:pt x="1910175" y="3731812"/>
                  <a:pt x="1997640" y="3620494"/>
                  <a:pt x="2059925" y="3514477"/>
                </a:cubicBezTo>
                <a:cubicBezTo>
                  <a:pt x="2122210" y="3408460"/>
                  <a:pt x="2160642" y="3317020"/>
                  <a:pt x="2203049" y="3172571"/>
                </a:cubicBezTo>
                <a:cubicBezTo>
                  <a:pt x="2245456" y="3028122"/>
                  <a:pt x="2282562" y="2841267"/>
                  <a:pt x="2314367" y="2647785"/>
                </a:cubicBezTo>
                <a:cubicBezTo>
                  <a:pt x="2346172" y="2454303"/>
                  <a:pt x="2372677" y="2255520"/>
                  <a:pt x="2393880" y="2011680"/>
                </a:cubicBezTo>
                <a:cubicBezTo>
                  <a:pt x="2415083" y="1767840"/>
                  <a:pt x="2429661" y="1464366"/>
                  <a:pt x="2441588" y="1184745"/>
                </a:cubicBezTo>
                <a:cubicBezTo>
                  <a:pt x="2453515" y="905124"/>
                  <a:pt x="2433637" y="531412"/>
                  <a:pt x="2465442" y="333955"/>
                </a:cubicBezTo>
                <a:cubicBezTo>
                  <a:pt x="2497247" y="136498"/>
                  <a:pt x="2564833" y="68249"/>
                  <a:pt x="2632419" y="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8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Growth in Internet Bandwidth (Mb/s)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2700" b="1" i="1" dirty="0" smtClean="0">
                <a:solidFill>
                  <a:srgbClr val="7030A0"/>
                </a:solidFill>
              </a:rPr>
              <a:t>(3.6x growth from Jan 2013 to Jan 2016)</a:t>
            </a:r>
            <a:endParaRPr lang="en-US" sz="2700" i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7738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How Did We Collect the Data?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458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ENET-Watermar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709612"/>
            <a:ext cx="5457825" cy="5438775"/>
          </a:xfrm>
          <a:prstGeom prst="rect">
            <a:avLst/>
          </a:prstGeom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0" y="6422878"/>
            <a:ext cx="9144000" cy="506584"/>
          </a:xfrm>
          <a:custGeom>
            <a:avLst/>
            <a:gdLst/>
            <a:ahLst/>
            <a:cxnLst>
              <a:cxn ang="0">
                <a:pos x="12555" y="675"/>
              </a:cxn>
              <a:cxn ang="0">
                <a:pos x="0" y="705"/>
              </a:cxn>
              <a:cxn ang="0">
                <a:pos x="15" y="345"/>
              </a:cxn>
              <a:cxn ang="0">
                <a:pos x="6420" y="345"/>
              </a:cxn>
              <a:cxn ang="0">
                <a:pos x="6870" y="0"/>
              </a:cxn>
              <a:cxn ang="0">
                <a:pos x="12555" y="0"/>
              </a:cxn>
              <a:cxn ang="0">
                <a:pos x="12555" y="675"/>
              </a:cxn>
              <a:cxn ang="0">
                <a:pos x="12555" y="675"/>
              </a:cxn>
            </a:cxnLst>
            <a:rect l="0" t="0" r="r" b="b"/>
            <a:pathLst>
              <a:path w="12555" h="705">
                <a:moveTo>
                  <a:pt x="12555" y="675"/>
                </a:moveTo>
                <a:lnTo>
                  <a:pt x="0" y="705"/>
                </a:lnTo>
                <a:lnTo>
                  <a:pt x="15" y="345"/>
                </a:lnTo>
                <a:lnTo>
                  <a:pt x="6420" y="345"/>
                </a:lnTo>
                <a:lnTo>
                  <a:pt x="6870" y="0"/>
                </a:lnTo>
                <a:lnTo>
                  <a:pt x="12555" y="0"/>
                </a:lnTo>
                <a:lnTo>
                  <a:pt x="12555" y="675"/>
                </a:lnTo>
                <a:close/>
              </a:path>
            </a:pathLst>
          </a:custGeom>
          <a:solidFill>
            <a:srgbClr val="501B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628" y="6422878"/>
            <a:ext cx="3357586" cy="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Transforming education using ICT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J:\Business\KENET\Kene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14" y="71414"/>
            <a:ext cx="1908942" cy="6429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KENET </a:t>
            </a:r>
            <a:r>
              <a:rPr lang="en-GB" b="1" dirty="0" smtClean="0">
                <a:solidFill>
                  <a:srgbClr val="7030A0"/>
                </a:solidFill>
              </a:rPr>
              <a:t>Seeks Permission of Vice Chancellors to Collect Data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280920" cy="482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417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65zlPSHEa5abPGw6.JF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3teb3c0.F6fvFXZm1P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zrijXIXEWcV.vvgZ2_R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u_7ESK2E26M1X29Y9Bv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ix8M5tFUyqigjSRdohF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3Nx0QWs06Ji0t.yRyHb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EbCrYSEUOCpiTl2lZN_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IigHLNsEir97KOExwut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04hOBINEGw732Bb5j3V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HNWiqRREKmBeIuE.Piw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aYcSSxtkm_pLkeuA_ut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hKn4UFd0mt64CnuOIqX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p4qs9ij0Sa5ZRiAEPt1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SfW4tfZkyVGDgbmaQEU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i1teODB0KdiP88nCu5b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eMvYJRCkO5lU31RS.yI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AcBk1UEUW4ZnRSflNum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0nJVACJ02R35gkQb2vi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C_.gYtJECkUlZpixe6r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RNkTW9pUuRU5PQOGvgF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a4cSCLckWXW7HSmKcbJ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0P3bT5tEO8I4Lnrw5uI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awSVdxD0OqqkWHsGvC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.v0PQyTsUexNbarvf9H.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BD9Ysy20OwLshOsKXGk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m8DGJeSUSi1TMmJFXrI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ZBjFvRd0qS5hxCOd8lL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jgliP5s0qleSV0vAIhu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NXkfvfKk23rX8p_RdoT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RCPLcbZkycKrmAnnFVQ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yzGBwLWkK7.Rxaq67X3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Bi1ALku0m5y7aUEzQwB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9mNk7_70WmAm_kwNgk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9mNk7_70WmAm_kwNgkV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9mNk7_70WmAm_kwNgkV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9mNk7_70WmAm_kwNgkV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9mNk7_70WmAm_kwNgkV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9mNk7_70WmAm_kwNgkV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9mNk7_70WmAm_kwNgkV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xp1lQJnUOrd04s59kuv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xp1lQJnUOrd04s59kuv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xp1lQJnUOrd04s59kuv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xp1lQJnUOrd04s59kuv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awSVdxD0OqqkWHsGvCn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xp1lQJnUOrd04s59kuv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xp1lQJnUOrd04s59kuv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xp1lQJnUOrd04s59kuv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hKn4UFd0mt64CnuOIqX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hKn4UFd0mt64CnuOIq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awSVdxD0OqqkWHsGvC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ZptEtyJ06Co2J_ITKpI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hKn4UFd0mt64CnuOIq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hKn4UFd0mt64CnuOIqX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awSVdxD0OqqkWHsGvCn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OrOFkjDkqEY83TOuVNN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hcgdJuXkGpUCkZyhLeL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H3K3CgUyTJafOEFuqm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hKn4UFd0mt64CnuOIqX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dF6uCvbkGR2mkovfQ_U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86iI.BBUSXP97zshGK8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26EBevxU.3GT13wdCZK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4UICQfNUSsEr4fSpcPm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suUgqoukO0qCSv0SOKj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skTQfC_keAInwS6Zi3.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TnCehnWUG9gmHj4w_Hi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Imsrs6eE.QcgRTddQtV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S1PqImD0KR696SvTBL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.K0_JnGU6Oy2WU9ED9D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YCaXBf5ky35gisQ0xU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t7f3swtEiv8Hv0Zd5Z2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qHgib.ikCpstpm812Bo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HGiFQ87UWeyXqcbr.rQ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ApLFDsrkeNyalPi6S.c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x3ZOcx0UqTrf.B.VHJW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XNSZv3pke0BUTr_yCf4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U9oDjI4Ua2i9zoF4.8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Yf2uWrU02vy10IAzRT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msVHijhUSgBn1SIzuhQ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6iSFaBU0uGuwFBgw.J8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JNhzb8P0WwFmj9V7yEO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zABKT_nEGW2MDV3hRI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eGeXTe1UaQrN4BnxNvi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IptQrpb0ahY4qKb5uOx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3EOLZQDUa8.ZhNUY5SG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sq0.d6ek6eewQVfHrGJ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ZKNimmjkuMf5.Sj4R8k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l2.XXp_0CFfmX8_4Ns.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vns_R8g0m1DxdYzTVu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cR9wUiLEmvByQlTKTWQ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BNQkBOs0ejZ16uiQgmI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Fn4YkykUKkgYBwg5v1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awSVdxD0OqqkWHsGvCn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SHXcE5hEaUprUjynf9_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p43wZ3BEaJylofv899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Rni2.9u0uDalZY7BUmh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cBNkWPk0uMyTZHLk8or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XpmWKNp0KhKJVzt4Hxh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ZiBlwGw0SeTxbnYZqnO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2SI5z64kCtDaSpqVsAT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TjSbnWy0aHmJ5CrEnDO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7oU2ebR0mWJp07qrB_l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8Uh9WHvEmeiMW87ksk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ZJKjMbhECSAU69ro3JE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UDwO0WwkWjRSXu10R8z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vrm4kXY0a9ZsSPtn8Zd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ZsNZqPnUqVp8NCmSQvA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A6dRbU5EC26RutbuTB6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kngli3BEWYecDlWyKX6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Oo5hXTw0q3t6ZkxeS1v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0mEth0NUaplvLw07MJJ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pvgvqSyEmUw7aHGT_kH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OiCXfyE0SxaqS_isLp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awSVdxD0OqqkWHsGvCn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hcmz1oqUSILdb_VKZpS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A5usaCh0OPmtTh5RQ7Q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xkw1pHOUabUklaIudQg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d.FLY3F0a6.KAsFObq0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zKKZ5Z00.k0B6WE85s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KhlWoulE.ZuZ6tBnnW.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1VBfbuH0KxY_jxOidvf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nmXkvy0e5SDSxgXng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XxxxiFX0yd1r4I9vyOX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bGV4BO0E6tOcCN2X63Y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uopfr6mESleUCJjAKeV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oxc_cvwkm8Nb_U0Ckbh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7XzG8kHEu56xiPclk.Y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7MBU75DEuy_H.Ug2z_5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eRsVq_JESkvnkcxZiAc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gaZhi840Wdqpa0.ngy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JbJ._3MUO.3Qcv2yPTO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w0TKcDU0iwitcP.EsZi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CmeGgBukiN1qIac2rm8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kX7H7RS06k6SP1kJdKs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QjgixnSkOaB_YqPTwpN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2149</Words>
  <Application>Microsoft Office PowerPoint</Application>
  <PresentationFormat>On-screen Show (4:3)</PresentationFormat>
  <Paragraphs>570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Elsevier Content Slides</vt:lpstr>
      <vt:lpstr> </vt:lpstr>
      <vt:lpstr>What is Our Agenda</vt:lpstr>
      <vt:lpstr>Rationale for the Baseline Survey of Engineering Departments</vt:lpstr>
      <vt:lpstr>What will trigger change and transformation in engineering education in Kenya?</vt:lpstr>
      <vt:lpstr>KENET as the NREN of KE </vt:lpstr>
      <vt:lpstr>KENET National Broadband Network Coverage </vt:lpstr>
      <vt:lpstr>Growth in Internet Bandwidth (Mb/s)  (3.6x growth from Jan 2013 to Jan 2016)</vt:lpstr>
      <vt:lpstr>How Did We Collect the Data?</vt:lpstr>
      <vt:lpstr>KENET Seeks Permission of Vice Chancellors to Collect Data</vt:lpstr>
      <vt:lpstr>Analog Data Collection and Data Entry over 14 months</vt:lpstr>
      <vt:lpstr>Highlights of Engineering Baseline Survey Results </vt:lpstr>
      <vt:lpstr>How many departments / degree programs?  </vt:lpstr>
      <vt:lpstr>Enrolment in 12 Universities</vt:lpstr>
      <vt:lpstr>UG Student Enrolment over 3 years</vt:lpstr>
      <vt:lpstr>UG Eng. Student Enrolment  (AY 2012/2013 – AY 2014/2015)</vt:lpstr>
      <vt:lpstr>UG Eng. Graduates (3 AYs)</vt:lpstr>
      <vt:lpstr>Faculty availability in Kenya</vt:lpstr>
      <vt:lpstr>Where are the eng. lecturers? </vt:lpstr>
      <vt:lpstr>Aggregate Faculty and Faculty Ratios</vt:lpstr>
      <vt:lpstr>MSc degree enrolment trends</vt:lpstr>
      <vt:lpstr>Masters Graduates (3 AYs)</vt:lpstr>
      <vt:lpstr>PhD Enrollment (3 AYs)</vt:lpstr>
      <vt:lpstr>PhD graduates (3 AYs)</vt:lpstr>
      <vt:lpstr>Graduates at Post-graduate levels &amp; faculty publications </vt:lpstr>
      <vt:lpstr>Institutional budget allocations  </vt:lpstr>
      <vt:lpstr>Faculty Remuneration – Are  universities attracting young faculty?</vt:lpstr>
      <vt:lpstr>How about the external view? - Elsevier’s Scival </vt:lpstr>
      <vt:lpstr>Research output of medicine, engineering &amp; ICT disciplines</vt:lpstr>
      <vt:lpstr>Universities performance in Engineering  2010-2015</vt:lpstr>
      <vt:lpstr>Conclusions </vt:lpstr>
      <vt:lpstr>Recommendations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2014-09-16T18:56:59Z</dcterms:created>
  <dcterms:modified xsi:type="dcterms:W3CDTF">2016-03-08T12:21:24Z</dcterms:modified>
</cp:coreProperties>
</file>